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676" r:id="rId2"/>
    <p:sldId id="602" r:id="rId3"/>
    <p:sldId id="603" r:id="rId4"/>
    <p:sldId id="604" r:id="rId5"/>
    <p:sldId id="606" r:id="rId6"/>
    <p:sldId id="607" r:id="rId7"/>
    <p:sldId id="608" r:id="rId8"/>
    <p:sldId id="609" r:id="rId9"/>
    <p:sldId id="610" r:id="rId10"/>
    <p:sldId id="612" r:id="rId11"/>
    <p:sldId id="613" r:id="rId12"/>
    <p:sldId id="614" r:id="rId13"/>
    <p:sldId id="615" r:id="rId14"/>
    <p:sldId id="611" r:id="rId15"/>
    <p:sldId id="618" r:id="rId16"/>
    <p:sldId id="620" r:id="rId17"/>
    <p:sldId id="621" r:id="rId18"/>
    <p:sldId id="622" r:id="rId19"/>
    <p:sldId id="623" r:id="rId20"/>
    <p:sldId id="624" r:id="rId21"/>
    <p:sldId id="625" r:id="rId22"/>
    <p:sldId id="626" r:id="rId23"/>
    <p:sldId id="627" r:id="rId24"/>
    <p:sldId id="677" r:id="rId25"/>
    <p:sldId id="629" r:id="rId26"/>
    <p:sldId id="630" r:id="rId27"/>
    <p:sldId id="638" r:id="rId28"/>
    <p:sldId id="632" r:id="rId29"/>
    <p:sldId id="633" r:id="rId30"/>
    <p:sldId id="634" r:id="rId31"/>
    <p:sldId id="635" r:id="rId32"/>
    <p:sldId id="637" r:id="rId33"/>
    <p:sldId id="639" r:id="rId34"/>
    <p:sldId id="640" r:id="rId35"/>
    <p:sldId id="641" r:id="rId36"/>
    <p:sldId id="642" r:id="rId37"/>
    <p:sldId id="643" r:id="rId38"/>
    <p:sldId id="644" r:id="rId39"/>
    <p:sldId id="645" r:id="rId40"/>
    <p:sldId id="646" r:id="rId41"/>
    <p:sldId id="675" r:id="rId42"/>
    <p:sldId id="648" r:id="rId43"/>
    <p:sldId id="649" r:id="rId44"/>
    <p:sldId id="650" r:id="rId45"/>
    <p:sldId id="652" r:id="rId46"/>
    <p:sldId id="653" r:id="rId47"/>
    <p:sldId id="654" r:id="rId48"/>
    <p:sldId id="656" r:id="rId49"/>
    <p:sldId id="658" r:id="rId50"/>
    <p:sldId id="659" r:id="rId51"/>
    <p:sldId id="660" r:id="rId52"/>
    <p:sldId id="661" r:id="rId53"/>
    <p:sldId id="662" r:id="rId54"/>
    <p:sldId id="678" r:id="rId55"/>
  </p:sldIdLst>
  <p:sldSz cx="9144000" cy="6858000" type="screen4x3"/>
  <p:notesSz cx="6996113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DE381C"/>
    <a:srgbClr val="7A0014"/>
    <a:srgbClr val="CC4A22"/>
    <a:srgbClr val="F09A0E"/>
    <a:srgbClr val="474A81"/>
    <a:srgbClr val="FFFFCC"/>
    <a:srgbClr val="FFFFFF"/>
    <a:srgbClr val="B000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0929"/>
  </p:normalViewPr>
  <p:slideViewPr>
    <p:cSldViewPr>
      <p:cViewPr varScale="1">
        <p:scale>
          <a:sx n="79" d="100"/>
          <a:sy n="79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14"/>
    </p:cViewPr>
  </p:sorterViewPr>
  <p:notesViewPr>
    <p:cSldViewPr>
      <p:cViewPr varScale="1">
        <p:scale>
          <a:sx n="40" d="100"/>
          <a:sy n="40" d="100"/>
        </p:scale>
        <p:origin x="-1470" y="-78"/>
      </p:cViewPr>
      <p:guideLst>
        <p:guide orient="horz" pos="2924"/>
        <p:guide pos="220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1.xml"/><Relationship Id="rId3" Type="http://schemas.openxmlformats.org/officeDocument/2006/relationships/slide" Target="slides/slide6.xml"/><Relationship Id="rId7" Type="http://schemas.openxmlformats.org/officeDocument/2006/relationships/slide" Target="slides/slide50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35.xml"/><Relationship Id="rId5" Type="http://schemas.openxmlformats.org/officeDocument/2006/relationships/slide" Target="slides/slide27.xml"/><Relationship Id="rId10" Type="http://schemas.openxmlformats.org/officeDocument/2006/relationships/slide" Target="slides/slide53.xml"/><Relationship Id="rId4" Type="http://schemas.openxmlformats.org/officeDocument/2006/relationships/slide" Target="slides/slide18.xml"/><Relationship Id="rId9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l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l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 smtClean="0"/>
            </a:lvl1pPr>
          </a:lstStyle>
          <a:p>
            <a:pPr>
              <a:defRPr/>
            </a:pPr>
            <a:fld id="{FC14E710-DD56-4CEB-8C1C-D98BFFD2D8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l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l" defTabSz="930275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0" tIns="0" rIns="1938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i="1" smtClean="0"/>
            </a:lvl1pPr>
          </a:lstStyle>
          <a:p>
            <a:pPr>
              <a:defRPr/>
            </a:pPr>
            <a:fld id="{7ED7C135-9F07-4822-B3E2-9C96928D18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4387" cy="3468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292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8" tIns="46834" rIns="93668" bIns="46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0FE81-881E-4EA8-AE82-617E3191E74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5287B-5B9D-4BB4-B298-9E53CECA93FE}" type="slidenum">
              <a:rPr lang="en-US"/>
              <a:pPr/>
              <a:t>10</a:t>
            </a:fld>
            <a:endParaRPr lang="en-US"/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17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16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2DD61-63E9-4532-A714-99A3D01D752E}" type="slidenum">
              <a:rPr lang="en-US"/>
              <a:pPr/>
              <a:t>11</a:t>
            </a:fld>
            <a:endParaRPr lang="en-US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17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27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A4F71-BD56-4BD2-882F-0EB162D96488}" type="slidenum">
              <a:rPr lang="en-US"/>
              <a:pPr/>
              <a:t>12</a:t>
            </a:fld>
            <a:endParaRPr 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17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47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D90DE-518A-44D1-BD03-6C16AEBEA160}" type="slidenum">
              <a:rPr lang="en-US"/>
              <a:pPr/>
              <a:t>13</a:t>
            </a:fld>
            <a:endParaRPr lang="en-US"/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17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57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57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57B77-1693-4769-9B74-BB116B6A194E}" type="slidenum">
              <a:rPr lang="en-US"/>
              <a:pPr/>
              <a:t>14</a:t>
            </a:fld>
            <a:endParaRPr lang="en-US"/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11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3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5475B-5405-4637-8BAA-9B13AAE7EA4F}" type="slidenum">
              <a:rPr lang="en-US"/>
              <a:pPr/>
              <a:t>15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D591E-6FF3-4AF9-99A4-A0E56FF204E8}" type="slidenum">
              <a:rPr lang="en-US"/>
              <a:pPr/>
              <a:t>16</a:t>
            </a:fld>
            <a:endParaRPr lang="en-US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19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88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3BFD8-E608-4403-84DC-51BB0FDA7839}" type="slidenum">
              <a:rPr lang="en-US"/>
              <a:pPr/>
              <a:t>17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E2461-9FE3-443A-B450-552FAFFA2D96}" type="slidenum">
              <a:rPr lang="en-US"/>
              <a:pPr/>
              <a:t>18</a:t>
            </a:fld>
            <a:endParaRPr lang="en-US"/>
          </a:p>
        </p:txBody>
      </p:sp>
      <p:sp>
        <p:nvSpPr>
          <p:cNvPr id="80899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0900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19</a:t>
            </a:r>
          </a:p>
        </p:txBody>
      </p:sp>
      <p:sp>
        <p:nvSpPr>
          <p:cNvPr id="80901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0902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0903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4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894A3-76FA-47C0-93D0-BD83F84C1EA3}" type="slidenum">
              <a:rPr lang="en-US"/>
              <a:pPr/>
              <a:t>19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20506-32DB-46FD-81D0-0EACB1475856}" type="slidenum">
              <a:rPr lang="en-US"/>
              <a:pPr/>
              <a:t>2</a:t>
            </a:fld>
            <a:endParaRPr lang="en-US"/>
          </a:p>
        </p:txBody>
      </p:sp>
      <p:sp>
        <p:nvSpPr>
          <p:cNvPr id="62467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2468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</a:t>
            </a:r>
          </a:p>
        </p:txBody>
      </p:sp>
      <p:sp>
        <p:nvSpPr>
          <p:cNvPr id="62469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2470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2471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72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B7299-56AB-4314-9623-67D2F3238A90}" type="slidenum">
              <a:rPr lang="en-US"/>
              <a:pPr/>
              <a:t>20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13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9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D7C14-5C07-486E-8BCF-A7D988B7F038}" type="slidenum">
              <a:rPr lang="en-US"/>
              <a:pPr/>
              <a:t>21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518ED-5502-434F-B6AB-CD0CDEAF53CB}" type="slidenum">
              <a:rPr lang="en-US"/>
              <a:pPr/>
              <a:t>22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9DF63-7892-4DF0-8BD6-325D41EC4E9E}" type="slidenum">
              <a:rPr lang="en-US"/>
              <a:pPr/>
              <a:t>23</a:t>
            </a:fld>
            <a:endParaRPr lang="en-US"/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602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15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60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6D5E3-75D0-47D9-A9B5-CBF8A88E6850}" type="slidenum">
              <a:rPr lang="en-US"/>
              <a:pPr/>
              <a:t>24</a:t>
            </a:fld>
            <a:endParaRPr lang="en-US"/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00423-1595-44DA-881E-CBE5527DBB65}" type="slidenum">
              <a:rPr lang="en-US"/>
              <a:pPr/>
              <a:t>25</a:t>
            </a:fld>
            <a:endParaRPr lang="en-US"/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806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25</a:t>
            </a: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807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80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93B96-DD30-4F2E-A2D3-604A9D93EF1B}" type="slidenum">
              <a:rPr lang="en-US"/>
              <a:pPr/>
              <a:t>26</a:t>
            </a:fld>
            <a:endParaRPr lang="en-US"/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28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90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444F1-53EA-4FC8-8C77-3227199CEDA9}" type="slidenum">
              <a:rPr lang="en-US"/>
              <a:pPr/>
              <a:t>27</a:t>
            </a:fld>
            <a:endParaRPr lang="en-US"/>
          </a:p>
        </p:txBody>
      </p:sp>
      <p:sp>
        <p:nvSpPr>
          <p:cNvPr id="9625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626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27</a:t>
            </a:r>
          </a:p>
        </p:txBody>
      </p:sp>
      <p:sp>
        <p:nvSpPr>
          <p:cNvPr id="9626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626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62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5E8D3-D8D2-44D1-86BA-04CA660F837B}" type="slidenum">
              <a:rPr lang="en-US"/>
              <a:pPr/>
              <a:t>28</a:t>
            </a:fld>
            <a:endParaRPr lang="en-US"/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29</a:t>
            </a: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114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11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6670F-CE93-48CF-9499-DCA60198EF2B}" type="slidenum">
              <a:rPr lang="en-US"/>
              <a:pPr/>
              <a:t>29</a:t>
            </a:fld>
            <a:endParaRPr lang="en-US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29</a:t>
            </a: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1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8B810-4509-491B-84D8-62E6D7446384}" type="slidenum">
              <a:rPr lang="en-US"/>
              <a:pPr/>
              <a:t>3</a:t>
            </a:fld>
            <a:endParaRPr lang="en-US"/>
          </a:p>
        </p:txBody>
      </p:sp>
      <p:sp>
        <p:nvSpPr>
          <p:cNvPr id="63491" name="Rectangle 1026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3492" name="Rectangle 1027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4</a:t>
            </a:r>
          </a:p>
        </p:txBody>
      </p:sp>
      <p:sp>
        <p:nvSpPr>
          <p:cNvPr id="63493" name="Rectangle 1028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3494" name="Rectangle 1029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3495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6" name="Rectangle 103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6F0D7-2EE9-43A2-81D9-38CB9A871051}" type="slidenum">
              <a:rPr lang="en-US"/>
              <a:pPr/>
              <a:t>30</a:t>
            </a:fld>
            <a:endParaRPr lang="en-US"/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29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31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A6E63-0F3A-430B-AD87-BBCD60A6C7CF}" type="slidenum">
              <a:rPr lang="en-US"/>
              <a:pPr/>
              <a:t>31</a:t>
            </a:fld>
            <a:endParaRPr lang="en-US"/>
          </a:p>
        </p:txBody>
      </p:sp>
      <p:sp>
        <p:nvSpPr>
          <p:cNvPr id="9421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421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29</a:t>
            </a: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42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8D0B9-DB2C-42C7-991E-9D93C65C2B53}" type="slidenum">
              <a:rPr lang="en-US"/>
              <a:pPr/>
              <a:t>32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E5988-8538-4287-AEA2-E480342FF6EE}" type="slidenum">
              <a:rPr lang="en-US"/>
              <a:pPr/>
              <a:t>33</a:t>
            </a:fld>
            <a:endParaRPr lang="en-US"/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9728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72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7C0E5-FB71-4B5D-BFDD-BE7A33ED807F}" type="slidenum">
              <a:rPr lang="en-US"/>
              <a:pPr/>
              <a:t>34</a:t>
            </a:fld>
            <a:endParaRPr lang="en-US"/>
          </a:p>
        </p:txBody>
      </p:sp>
      <p:sp>
        <p:nvSpPr>
          <p:cNvPr id="9830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9830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83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57712-F5A1-41F7-80E7-FB2559688806}" type="slidenum">
              <a:rPr lang="en-US"/>
              <a:pPr/>
              <a:t>35</a:t>
            </a:fld>
            <a:endParaRPr lang="en-US"/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933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93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9792A-6049-4DC9-BAAE-2004383F0A97}" type="slidenum">
              <a:rPr lang="en-US"/>
              <a:pPr/>
              <a:t>36</a:t>
            </a:fld>
            <a:endParaRPr lang="en-US"/>
          </a:p>
        </p:txBody>
      </p:sp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035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10035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035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03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6D5E3-75D0-47D9-A9B5-CBF8A88E6850}" type="slidenum">
              <a:rPr lang="en-US"/>
              <a:pPr/>
              <a:t>37</a:t>
            </a:fld>
            <a:endParaRPr lang="en-US"/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9F86B-5D79-466E-A421-973E6D1D72E8}" type="slidenum">
              <a:rPr lang="en-US"/>
              <a:pPr/>
              <a:t>38</a:t>
            </a:fld>
            <a:endParaRPr lang="en-US"/>
          </a:p>
        </p:txBody>
      </p:sp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36</a:t>
            </a:r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4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70EF8-89E0-445C-A712-B6D086BD663B}" type="slidenum">
              <a:rPr lang="en-US"/>
              <a:pPr/>
              <a:t>39</a:t>
            </a:fld>
            <a:endParaRPr lang="en-US"/>
          </a:p>
        </p:txBody>
      </p:sp>
      <p:sp>
        <p:nvSpPr>
          <p:cNvPr id="10342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342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36</a:t>
            </a:r>
          </a:p>
        </p:txBody>
      </p:sp>
      <p:sp>
        <p:nvSpPr>
          <p:cNvPr id="10342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343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34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34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EBE01-D87F-46E3-B1FF-7A2FD1C1E102}" type="slidenum">
              <a:rPr lang="en-US"/>
              <a:pPr/>
              <a:t>4</a:t>
            </a:fld>
            <a:endParaRPr lang="en-US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4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0A486-CBE1-4A5E-ADF9-F295053AF2FC}" type="slidenum">
              <a:rPr lang="en-US"/>
              <a:pPr/>
              <a:t>40</a:t>
            </a:fld>
            <a:endParaRPr lang="en-US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E5A90-E072-4DE0-96CD-53A9AFBDFCF6}" type="slidenum">
              <a:rPr lang="en-US"/>
              <a:pPr/>
              <a:t>41</a:t>
            </a:fld>
            <a:endParaRPr lang="en-US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585F7-B93B-42A6-AC1B-3E645EA0C0BB}" type="slidenum">
              <a:rPr lang="en-US"/>
              <a:pPr/>
              <a:t>42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D7E6B-B066-4711-B525-8A79BD9FC431}" type="slidenum">
              <a:rPr lang="en-US"/>
              <a:pPr/>
              <a:t>43</a:t>
            </a:fld>
            <a:endParaRPr lang="en-US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37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16D37-8FAD-4900-BFED-4D866963416E}" type="slidenum">
              <a:rPr lang="en-US"/>
              <a:pPr/>
              <a:t>44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7B380-D69B-4943-A19C-04B2F946D1A0}" type="slidenum">
              <a:rPr lang="en-US"/>
              <a:pPr/>
              <a:t>45</a:t>
            </a:fld>
            <a:endParaRPr lang="en-US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45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5C465-E18C-4864-A673-9BF5F30D9A42}" type="slidenum">
              <a:rPr lang="en-US"/>
              <a:pPr/>
              <a:t>46</a:t>
            </a:fld>
            <a:endParaRPr lang="en-US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46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2C6A6-40C4-49B4-BD22-225F25FA9B46}" type="slidenum">
              <a:rPr lang="en-US"/>
              <a:pPr/>
              <a:t>47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4857C-5100-4D07-827C-B1E189D0FD1E}" type="slidenum">
              <a:rPr lang="en-US"/>
              <a:pPr/>
              <a:t>48</a:t>
            </a:fld>
            <a:endParaRPr lang="en-US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46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0F8DE-D40B-4F0D-AFE0-F6092981F22D}" type="slidenum">
              <a:rPr lang="en-US"/>
              <a:pPr/>
              <a:t>49</a:t>
            </a:fld>
            <a:endParaRPr lang="en-US"/>
          </a:p>
        </p:txBody>
      </p:sp>
      <p:sp>
        <p:nvSpPr>
          <p:cNvPr id="1146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46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8FB47-74BD-445D-A615-D38BB1C7A79F}" type="slidenum">
              <a:rPr lang="en-US"/>
              <a:pPr/>
              <a:t>5</a:t>
            </a:fld>
            <a:endParaRPr 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406FA-6923-4BC5-A0EC-5FC53F88C72D}" type="slidenum">
              <a:rPr lang="en-US"/>
              <a:pPr/>
              <a:t>50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D95AD-4AF8-4A92-B7FD-20BC61CCC021}" type="slidenum">
              <a:rPr lang="en-US"/>
              <a:pPr/>
              <a:t>51</a:t>
            </a:fld>
            <a:endParaRPr lang="en-US"/>
          </a:p>
        </p:txBody>
      </p:sp>
      <p:sp>
        <p:nvSpPr>
          <p:cNvPr id="1167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67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33F6-9000-4AC3-AA93-73C98F560093}" type="slidenum">
              <a:rPr lang="en-US"/>
              <a:pPr/>
              <a:t>52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3DFD4-C077-428D-A472-2E9D0CEF3D59}" type="slidenum">
              <a:rPr lang="en-US"/>
              <a:pPr/>
              <a:t>53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CECE9-8EF3-45E8-850E-5BDDD83EFD65}" type="slidenum">
              <a:rPr lang="es-MX" smtClean="0"/>
              <a:pPr/>
              <a:t>54</a:t>
            </a:fld>
            <a:endParaRPr lang="es-MX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82B3B-9EA9-4500-9E61-C40305107D60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75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F71AD-90FD-4104-8B53-14A6B575CB45}" type="slidenum">
              <a:rPr lang="en-US"/>
              <a:pPr/>
              <a:t>7</a:t>
            </a:fld>
            <a:endParaRPr 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CE88-17DA-4998-AAB6-292B17043447}" type="slidenum">
              <a:rPr lang="en-US"/>
              <a:pPr/>
              <a:t>8</a:t>
            </a:fld>
            <a:endParaRPr lang="en-US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8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D4742-C185-46A5-BF01-AC6F5BCD748E}" type="slidenum">
              <a:rPr lang="en-US"/>
              <a:pPr/>
              <a:t>9</a:t>
            </a:fld>
            <a:endParaRPr 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396240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396240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80" tIns="0" rIns="19380" bIns="0" anchor="b"/>
          <a:lstStyle/>
          <a:p>
            <a:pPr algn="r" defTabSz="930275"/>
            <a:r>
              <a:rPr lang="en-US" sz="1000" i="1"/>
              <a:t>12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-1588" y="0"/>
            <a:ext cx="30321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AFFF-CEE5-40C7-A4F6-E079C6A989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14751-BF05-4F52-817A-1A6B993CB8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533400"/>
            <a:ext cx="200025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84835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18AC5-4CED-45CB-AE14-AC0F12C401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74BB5-1A1A-4E31-AF52-5C9D82B611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2932-0A00-42EB-949C-C4AA5CABBE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BE17-4961-4C5E-9E6E-C40D31A436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6A98-33C1-4648-8269-D8165DF61B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B5C51-83A6-4740-96C1-64AD9F09B3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DD364-59D5-44A0-B9EE-154F567499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998B-B343-42DF-A276-7B528921B9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0FB6-6E05-426A-9E2C-52933E9D85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DA08-E562-4B55-BC4D-0CD305A6B5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9D4CB-2802-4BEE-B236-93EA495EC7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CC1429-9153-418B-8722-12D652D4B6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>
              <a:defRPr/>
            </a:pPr>
            <a:r>
              <a:rPr lang="en-US" sz="1200"/>
              <a:t>.</a:t>
            </a: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n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Documento_de_Microsoft_Office_Word_97-20031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Documento_de_Microsoft_Office_Word_97-2003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Documento_de_Microsoft_Office_Word_97-20033.doc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Documento_de_Microsoft_Office_Word_97-20034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Documento_de_Microsoft_Office_Word_97-20035.doc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Documento_de_Microsoft_Office_Word_97-20036.doc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Documento_de_Microsoft_Office_Word_97-20038.doc"/><Relationship Id="rId4" Type="http://schemas.openxmlformats.org/officeDocument/2006/relationships/oleObject" Target="../embeddings/Documento_de_Microsoft_Office_Word_97-200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mtClean="0">
                <a:solidFill>
                  <a:schemeClr val="tx1"/>
                </a:solidFill>
              </a:rPr>
              <a:t>La oferta y la demanda</a:t>
            </a:r>
            <a:endParaRPr lang="es-MX" smtClean="0"/>
          </a:p>
        </p:txBody>
      </p:sp>
      <p:sp>
        <p:nvSpPr>
          <p:cNvPr id="11267" name="4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es-MX" smtClean="0">
                <a:latin typeface="Arial" charset="0"/>
              </a:rPr>
              <a:t>Capítulo</a:t>
            </a:r>
            <a:r>
              <a:rPr lang="es-MX" smtClean="0">
                <a:latin typeface="Arial" charset="0"/>
              </a:rPr>
              <a:t> </a:t>
            </a:r>
            <a:r>
              <a:rPr lang="es-MX" smtClean="0">
                <a:latin typeface="Arial" charset="0"/>
              </a:rPr>
              <a:t>4</a:t>
            </a:r>
            <a:endParaRPr lang="es-MX" smtClean="0">
              <a:latin typeface="Arial" charset="0"/>
            </a:endParaRPr>
          </a:p>
          <a:p>
            <a:endParaRPr lang="es-MX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548680"/>
            <a:ext cx="70866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0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ECONOMÍA  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5589240"/>
            <a:ext cx="720092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sz="1800" b="1"/>
              <a:t>Lic. César Octavio </a:t>
            </a:r>
            <a:r>
              <a:rPr lang="es-MX" sz="1800" b="1" smtClean="0"/>
              <a:t>Contreras</a:t>
            </a:r>
          </a:p>
          <a:p>
            <a:pPr algn="l">
              <a:spcBef>
                <a:spcPct val="50000"/>
              </a:spcBef>
            </a:pPr>
            <a:r>
              <a:rPr lang="es-MX" sz="1800" smtClean="0"/>
              <a:t>Web</a:t>
            </a:r>
            <a:r>
              <a:rPr lang="es-MX" sz="1800"/>
              <a:t>: </a:t>
            </a:r>
            <a:r>
              <a:rPr lang="es-MX" sz="1800" smtClean="0"/>
              <a:t>www.cesaroctavio.org</a:t>
            </a:r>
            <a:br>
              <a:rPr lang="es-MX" sz="1800" smtClean="0"/>
            </a:br>
            <a:r>
              <a:rPr lang="es-MX" sz="1800" smtClean="0"/>
              <a:t>Mail</a:t>
            </a:r>
            <a:r>
              <a:rPr lang="es-MX" sz="1800"/>
              <a:t>: c_contreras@live.com.mx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sz="4000" smtClean="0"/>
              <a:t>La tabla de demanda</a:t>
            </a:r>
            <a:endParaRPr lang="es-MX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00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23622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MX" sz="3600" smtClean="0">
                <a:solidFill>
                  <a:srgbClr val="474A81"/>
                </a:solidFill>
              </a:rPr>
              <a:t>La  </a:t>
            </a:r>
            <a:r>
              <a:rPr lang="es-MX" sz="3600" u="sng" smtClean="0">
                <a:solidFill>
                  <a:srgbClr val="B0001D"/>
                </a:solidFill>
              </a:rPr>
              <a:t>tabla de demanda</a:t>
            </a:r>
            <a:r>
              <a:rPr lang="es-MX" sz="3600" smtClean="0">
                <a:solidFill>
                  <a:srgbClr val="474A81"/>
                </a:solidFill>
              </a:rPr>
              <a:t> muestra la relación entre el </a:t>
            </a:r>
            <a:r>
              <a:rPr lang="es-MX" sz="3600" smtClean="0">
                <a:solidFill>
                  <a:srgbClr val="B0001D"/>
                </a:solidFill>
              </a:rPr>
              <a:t>precio </a:t>
            </a:r>
            <a:r>
              <a:rPr lang="es-MX" sz="3600" smtClean="0">
                <a:solidFill>
                  <a:srgbClr val="474A81"/>
                </a:solidFill>
              </a:rPr>
              <a:t>del bien y la </a:t>
            </a:r>
            <a:r>
              <a:rPr lang="es-MX" sz="3600" smtClean="0">
                <a:solidFill>
                  <a:srgbClr val="B0001D"/>
                </a:solidFill>
              </a:rPr>
              <a:t>cantidad demandada.</a:t>
            </a:r>
            <a:r>
              <a:rPr lang="es-MX" sz="360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2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sz="4000" smtClean="0"/>
              <a:t>Tabla de demanda</a:t>
            </a:r>
            <a:endParaRPr lang="es-MX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3074" name="Object 5"/>
          <p:cNvGraphicFramePr>
            <a:graphicFrameLocks/>
          </p:cNvGraphicFramePr>
          <p:nvPr/>
        </p:nvGraphicFramePr>
        <p:xfrm>
          <a:off x="2209800" y="1828800"/>
          <a:ext cx="4197350" cy="4762500"/>
        </p:xfrm>
        <a:graphic>
          <a:graphicData uri="http://schemas.openxmlformats.org/presentationml/2006/ole">
            <p:oleObj spid="_x0000_s3074" name="Documento" r:id="rId4" imgW="3444288" imgH="3907515" progId="Word.Document.8">
              <p:embed/>
            </p:oleObj>
          </a:graphicData>
        </a:graphic>
      </p:graphicFrame>
      <p:pic>
        <p:nvPicPr>
          <p:cNvPr id="3077" name="Picture 7" descr="ICECO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743200"/>
            <a:ext cx="132556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ICECO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819400"/>
            <a:ext cx="132556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9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Curva de deamnda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04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1828800"/>
          </a:xfrm>
          <a:noFill/>
          <a:ln w="50800">
            <a:solidFill>
              <a:srgbClr val="474A8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rgbClr val="474A81"/>
                </a:solidFill>
              </a:rPr>
              <a:t>La </a:t>
            </a:r>
            <a:r>
              <a:rPr lang="en-US" sz="3600" smtClean="0">
                <a:solidFill>
                  <a:srgbClr val="B0001D"/>
                </a:solidFill>
              </a:rPr>
              <a:t>curva de demanda</a:t>
            </a:r>
            <a:r>
              <a:rPr lang="en-US" sz="3600" i="1" smtClean="0">
                <a:solidFill>
                  <a:srgbClr val="474A81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es la línea de pendiente negativa que relaciona el precio con la cantidad demandada.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90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00" name="Rectangle 307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48" name="Rectangle 307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Curva de demanda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4102" name="Line 3077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3078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51" name="Line 3079"/>
          <p:cNvSpPr>
            <a:spLocks noChangeShapeType="1"/>
          </p:cNvSpPr>
          <p:nvPr/>
        </p:nvSpPr>
        <p:spPr bwMode="auto">
          <a:xfrm>
            <a:off x="1600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52" name="Oval 3080"/>
          <p:cNvSpPr>
            <a:spLocks noChangeArrowheads="1"/>
          </p:cNvSpPr>
          <p:nvPr/>
        </p:nvSpPr>
        <p:spPr bwMode="auto">
          <a:xfrm>
            <a:off x="6096000" y="6096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53" name="Oval 3081"/>
          <p:cNvSpPr>
            <a:spLocks noChangeArrowheads="1"/>
          </p:cNvSpPr>
          <p:nvPr/>
        </p:nvSpPr>
        <p:spPr bwMode="auto">
          <a:xfrm>
            <a:off x="1524000" y="2133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3121"/>
          <p:cNvGrpSpPr>
            <a:grpSpLocks/>
          </p:cNvGrpSpPr>
          <p:nvPr/>
        </p:nvGrpSpPr>
        <p:grpSpPr bwMode="auto">
          <a:xfrm>
            <a:off x="1600200" y="2743200"/>
            <a:ext cx="838200" cy="152400"/>
            <a:chOff x="1008" y="1728"/>
            <a:chExt cx="528" cy="96"/>
          </a:xfrm>
        </p:grpSpPr>
        <p:sp>
          <p:nvSpPr>
            <p:cNvPr id="4146" name="Oval 3082"/>
            <p:cNvSpPr>
              <a:spLocks noChangeArrowheads="1"/>
            </p:cNvSpPr>
            <p:nvPr/>
          </p:nvSpPr>
          <p:spPr bwMode="auto">
            <a:xfrm>
              <a:off x="1440" y="172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47" name="Line 3087"/>
            <p:cNvSpPr>
              <a:spLocks noChangeShapeType="1"/>
            </p:cNvSpPr>
            <p:nvPr/>
          </p:nvSpPr>
          <p:spPr bwMode="auto">
            <a:xfrm flipH="1">
              <a:off x="1008" y="177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3122"/>
          <p:cNvGrpSpPr>
            <a:grpSpLocks/>
          </p:cNvGrpSpPr>
          <p:nvPr/>
        </p:nvGrpSpPr>
        <p:grpSpPr bwMode="auto">
          <a:xfrm>
            <a:off x="1600200" y="3429000"/>
            <a:ext cx="1600200" cy="152400"/>
            <a:chOff x="1008" y="2160"/>
            <a:chExt cx="1008" cy="96"/>
          </a:xfrm>
        </p:grpSpPr>
        <p:sp>
          <p:nvSpPr>
            <p:cNvPr id="4144" name="Oval 3083"/>
            <p:cNvSpPr>
              <a:spLocks noChangeArrowheads="1"/>
            </p:cNvSpPr>
            <p:nvPr/>
          </p:nvSpPr>
          <p:spPr bwMode="auto">
            <a:xfrm>
              <a:off x="1920" y="216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45" name="Line 3088"/>
            <p:cNvSpPr>
              <a:spLocks noChangeShapeType="1"/>
            </p:cNvSpPr>
            <p:nvPr/>
          </p:nvSpPr>
          <p:spPr bwMode="auto">
            <a:xfrm flipH="1">
              <a:off x="1008" y="220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3123"/>
          <p:cNvGrpSpPr>
            <a:grpSpLocks/>
          </p:cNvGrpSpPr>
          <p:nvPr/>
        </p:nvGrpSpPr>
        <p:grpSpPr bwMode="auto">
          <a:xfrm>
            <a:off x="1600200" y="4038600"/>
            <a:ext cx="2286000" cy="152400"/>
            <a:chOff x="1008" y="2544"/>
            <a:chExt cx="1440" cy="96"/>
          </a:xfrm>
        </p:grpSpPr>
        <p:sp>
          <p:nvSpPr>
            <p:cNvPr id="4142" name="Oval 3084"/>
            <p:cNvSpPr>
              <a:spLocks noChangeArrowheads="1"/>
            </p:cNvSpPr>
            <p:nvPr/>
          </p:nvSpPr>
          <p:spPr bwMode="auto">
            <a:xfrm>
              <a:off x="2352" y="254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43" name="Line 3089"/>
            <p:cNvSpPr>
              <a:spLocks noChangeShapeType="1"/>
            </p:cNvSpPr>
            <p:nvPr/>
          </p:nvSpPr>
          <p:spPr bwMode="auto">
            <a:xfrm flipH="1">
              <a:off x="1008" y="259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124"/>
          <p:cNvGrpSpPr>
            <a:grpSpLocks/>
          </p:cNvGrpSpPr>
          <p:nvPr/>
        </p:nvGrpSpPr>
        <p:grpSpPr bwMode="auto">
          <a:xfrm>
            <a:off x="1600200" y="4648200"/>
            <a:ext cx="3048000" cy="152400"/>
            <a:chOff x="1008" y="2928"/>
            <a:chExt cx="1920" cy="96"/>
          </a:xfrm>
        </p:grpSpPr>
        <p:sp>
          <p:nvSpPr>
            <p:cNvPr id="4140" name="Oval 3085"/>
            <p:cNvSpPr>
              <a:spLocks noChangeArrowheads="1"/>
            </p:cNvSpPr>
            <p:nvPr/>
          </p:nvSpPr>
          <p:spPr bwMode="auto">
            <a:xfrm>
              <a:off x="2832" y="292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41" name="Line 3090"/>
            <p:cNvSpPr>
              <a:spLocks noChangeShapeType="1"/>
            </p:cNvSpPr>
            <p:nvPr/>
          </p:nvSpPr>
          <p:spPr bwMode="auto">
            <a:xfrm flipH="1">
              <a:off x="1008" y="2976"/>
              <a:ext cx="18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3125"/>
          <p:cNvGrpSpPr>
            <a:grpSpLocks/>
          </p:cNvGrpSpPr>
          <p:nvPr/>
        </p:nvGrpSpPr>
        <p:grpSpPr bwMode="auto">
          <a:xfrm>
            <a:off x="1600200" y="5334000"/>
            <a:ext cx="3810000" cy="152400"/>
            <a:chOff x="1008" y="3360"/>
            <a:chExt cx="2400" cy="96"/>
          </a:xfrm>
        </p:grpSpPr>
        <p:sp>
          <p:nvSpPr>
            <p:cNvPr id="4138" name="Oval 3086"/>
            <p:cNvSpPr>
              <a:spLocks noChangeArrowheads="1"/>
            </p:cNvSpPr>
            <p:nvPr/>
          </p:nvSpPr>
          <p:spPr bwMode="auto">
            <a:xfrm>
              <a:off x="3312" y="336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39" name="Line 3091"/>
            <p:cNvSpPr>
              <a:spLocks noChangeShapeType="1"/>
            </p:cNvSpPr>
            <p:nvPr/>
          </p:nvSpPr>
          <p:spPr bwMode="auto">
            <a:xfrm flipH="1">
              <a:off x="1008" y="3408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06964" name="Line 3092"/>
          <p:cNvSpPr>
            <a:spLocks noChangeShapeType="1"/>
          </p:cNvSpPr>
          <p:nvPr/>
        </p:nvSpPr>
        <p:spPr bwMode="auto">
          <a:xfrm>
            <a:off x="2362200" y="2819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65" name="Line 3093"/>
          <p:cNvSpPr>
            <a:spLocks noChangeShapeType="1"/>
          </p:cNvSpPr>
          <p:nvPr/>
        </p:nvSpPr>
        <p:spPr bwMode="auto">
          <a:xfrm>
            <a:off x="3124200" y="3505200"/>
            <a:ext cx="0" cy="2667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66" name="Line 3094"/>
          <p:cNvSpPr>
            <a:spLocks noChangeShapeType="1"/>
          </p:cNvSpPr>
          <p:nvPr/>
        </p:nvSpPr>
        <p:spPr bwMode="auto">
          <a:xfrm>
            <a:off x="3810000" y="4114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67" name="Line 3095"/>
          <p:cNvSpPr>
            <a:spLocks noChangeShapeType="1"/>
          </p:cNvSpPr>
          <p:nvPr/>
        </p:nvSpPr>
        <p:spPr bwMode="auto">
          <a:xfrm>
            <a:off x="4572000" y="47244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06968" name="Line 3096"/>
          <p:cNvSpPr>
            <a:spLocks noChangeShapeType="1"/>
          </p:cNvSpPr>
          <p:nvPr/>
        </p:nvSpPr>
        <p:spPr bwMode="auto">
          <a:xfrm>
            <a:off x="5334000" y="5410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17" name="Text Box 3097"/>
          <p:cNvSpPr txBox="1">
            <a:spLocks noChangeArrowheads="1"/>
          </p:cNvSpPr>
          <p:nvPr/>
        </p:nvSpPr>
        <p:spPr bwMode="auto">
          <a:xfrm>
            <a:off x="6096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4118" name="Text Box 3098"/>
          <p:cNvSpPr txBox="1">
            <a:spLocks noChangeArrowheads="1"/>
          </p:cNvSpPr>
          <p:nvPr/>
        </p:nvSpPr>
        <p:spPr bwMode="auto">
          <a:xfrm>
            <a:off x="7620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4119" name="Text Box 3099"/>
          <p:cNvSpPr txBox="1">
            <a:spLocks noChangeArrowheads="1"/>
          </p:cNvSpPr>
          <p:nvPr/>
        </p:nvSpPr>
        <p:spPr bwMode="auto">
          <a:xfrm>
            <a:off x="762000" y="3276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4120" name="Text Box 3100"/>
          <p:cNvSpPr txBox="1">
            <a:spLocks noChangeArrowheads="1"/>
          </p:cNvSpPr>
          <p:nvPr/>
        </p:nvSpPr>
        <p:spPr bwMode="auto">
          <a:xfrm>
            <a:off x="7620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4121" name="Text Box 3101"/>
          <p:cNvSpPr txBox="1">
            <a:spLocks noChangeArrowheads="1"/>
          </p:cNvSpPr>
          <p:nvPr/>
        </p:nvSpPr>
        <p:spPr bwMode="auto">
          <a:xfrm>
            <a:off x="7620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4122" name="Text Box 3102"/>
          <p:cNvSpPr txBox="1">
            <a:spLocks noChangeArrowheads="1"/>
          </p:cNvSpPr>
          <p:nvPr/>
        </p:nvSpPr>
        <p:spPr bwMode="auto">
          <a:xfrm>
            <a:off x="7620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sp>
        <p:nvSpPr>
          <p:cNvPr id="4123" name="Text Box 3103"/>
          <p:cNvSpPr txBox="1">
            <a:spLocks noChangeArrowheads="1"/>
          </p:cNvSpPr>
          <p:nvPr/>
        </p:nvSpPr>
        <p:spPr bwMode="auto">
          <a:xfrm>
            <a:off x="2209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4124" name="Text Box 3104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4125" name="Text Box 3105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4126" name="Text Box 3106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4127" name="Text Box 3107"/>
          <p:cNvSpPr txBox="1">
            <a:spLocks noChangeArrowheads="1"/>
          </p:cNvSpPr>
          <p:nvPr/>
        </p:nvSpPr>
        <p:spPr bwMode="auto">
          <a:xfrm>
            <a:off x="3276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4128" name="Text Box 3108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4129" name="Text Box 3109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4130" name="Text Box 3110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4131" name="Text Box 3111"/>
          <p:cNvSpPr txBox="1">
            <a:spLocks noChangeArrowheads="1"/>
          </p:cNvSpPr>
          <p:nvPr/>
        </p:nvSpPr>
        <p:spPr bwMode="auto">
          <a:xfrm>
            <a:off x="4800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4132" name="Text Box 3112"/>
          <p:cNvSpPr txBox="1">
            <a:spLocks noChangeArrowheads="1"/>
          </p:cNvSpPr>
          <p:nvPr/>
        </p:nvSpPr>
        <p:spPr bwMode="auto">
          <a:xfrm>
            <a:off x="5105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4133" name="Text Box 3113"/>
          <p:cNvSpPr txBox="1">
            <a:spLocks noChangeArrowheads="1"/>
          </p:cNvSpPr>
          <p:nvPr/>
        </p:nvSpPr>
        <p:spPr bwMode="auto">
          <a:xfrm>
            <a:off x="6019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4134" name="Text Box 3114"/>
          <p:cNvSpPr txBox="1">
            <a:spLocks noChangeArrowheads="1"/>
          </p:cNvSpPr>
          <p:nvPr/>
        </p:nvSpPr>
        <p:spPr bwMode="auto">
          <a:xfrm>
            <a:off x="5562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1106987" name="Text Box 3115"/>
          <p:cNvSpPr txBox="1">
            <a:spLocks noChangeArrowheads="1"/>
          </p:cNvSpPr>
          <p:nvPr/>
        </p:nvSpPr>
        <p:spPr bwMode="auto">
          <a:xfrm>
            <a:off x="381000" y="1143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cono de helado</a:t>
            </a:r>
          </a:p>
        </p:txBody>
      </p:sp>
      <p:sp>
        <p:nvSpPr>
          <p:cNvPr id="1106988" name="Text Box 3116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conos de helado</a:t>
            </a:r>
          </a:p>
        </p:txBody>
      </p:sp>
      <p:sp>
        <p:nvSpPr>
          <p:cNvPr id="4137" name="Text Box 3117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graphicFrame>
        <p:nvGraphicFramePr>
          <p:cNvPr id="1106992" name="Object 3120"/>
          <p:cNvGraphicFramePr>
            <a:graphicFrameLocks/>
          </p:cNvGraphicFramePr>
          <p:nvPr/>
        </p:nvGraphicFramePr>
        <p:xfrm>
          <a:off x="5181600" y="1752600"/>
          <a:ext cx="3359150" cy="2857500"/>
        </p:xfrm>
        <a:graphic>
          <a:graphicData uri="http://schemas.openxmlformats.org/presentationml/2006/ole">
            <p:oleObj spid="_x0000_s4098" name="Documento" r:id="rId4" imgW="3444288" imgH="3907515" progId="Word.Document.8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0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110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51" grpId="0" animBg="1"/>
      <p:bldP spid="1106952" grpId="0" animBg="1"/>
      <p:bldP spid="1106953" grpId="0" animBg="1"/>
      <p:bldP spid="1106964" grpId="0" animBg="1"/>
      <p:bldP spid="1106965" grpId="0" animBg="1"/>
      <p:bldP spid="1106966" grpId="0" animBg="1"/>
      <p:bldP spid="1106967" grpId="0" animBg="1"/>
      <p:bldP spid="1106968" grpId="0" animBg="1"/>
      <p:bldP spid="1106987" grpId="0" autoUpdateAnimBg="0"/>
      <p:bldP spid="11069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s-MX" sz="4000" smtClean="0"/>
              <a:t>Determinantes de la demanda</a:t>
            </a:r>
            <a:endParaRPr lang="es-MX" sz="4000" smtClean="0">
              <a:latin typeface="Tahoma" charset="0"/>
            </a:endParaRPr>
          </a:p>
        </p:txBody>
      </p:sp>
      <p:sp>
        <p:nvSpPr>
          <p:cNvPr id="1098757" name="Rectangle 102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smtClean="0">
                <a:solidFill>
                  <a:srgbClr val="474A81"/>
                </a:solidFill>
              </a:rPr>
              <a:t>Precio del mercado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smtClean="0">
                <a:solidFill>
                  <a:srgbClr val="474A81"/>
                </a:solidFill>
              </a:rPr>
              <a:t>Ingreso del Consumidor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smtClean="0">
                <a:solidFill>
                  <a:srgbClr val="474A81"/>
                </a:solidFill>
              </a:rPr>
              <a:t>Precios de bienes relacionados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smtClean="0">
                <a:solidFill>
                  <a:srgbClr val="474A81"/>
                </a:solidFill>
              </a:rPr>
              <a:t>Gustos 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smtClean="0">
                <a:solidFill>
                  <a:srgbClr val="474A81"/>
                </a:solidFill>
              </a:rPr>
              <a:t>Expectativas</a:t>
            </a:r>
          </a:p>
        </p:txBody>
      </p:sp>
      <p:pic>
        <p:nvPicPr>
          <p:cNvPr id="20484" name="Picture 1030" descr="ICECRE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1175" y="1676400"/>
            <a:ext cx="16716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8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8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8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8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8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s-MX" smtClean="0"/>
              <a:t>Demanda del Mercado</a:t>
            </a:r>
            <a:endParaRPr lang="es-MX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4"/>
            <a:ext cx="7772400" cy="4752677"/>
          </a:xfrm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u="sng" dirty="0" smtClean="0">
                <a:solidFill>
                  <a:srgbClr val="B0001D"/>
                </a:solidFill>
              </a:rPr>
              <a:t>Demanda del Mercado</a:t>
            </a:r>
            <a:r>
              <a:rPr lang="es-MX" sz="3600" dirty="0" smtClean="0">
                <a:solidFill>
                  <a:srgbClr val="474A81"/>
                </a:solidFill>
              </a:rPr>
              <a:t> se refiere a la suma de todas las demandas individuales por un particular bien o servicio.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dirty="0" smtClean="0">
                <a:solidFill>
                  <a:srgbClr val="474A81"/>
                </a:solidFill>
              </a:rPr>
              <a:t>Gráficamente, las curvas de demanda horizontal son sumadas </a:t>
            </a:r>
            <a:r>
              <a:rPr lang="es-MX" sz="3600" i="1" u="sng" dirty="0" smtClean="0">
                <a:solidFill>
                  <a:srgbClr val="B0001D"/>
                </a:solidFill>
              </a:rPr>
              <a:t>horizontalmente</a:t>
            </a:r>
            <a:r>
              <a:rPr lang="es-MX" sz="3600" dirty="0" smtClean="0">
                <a:solidFill>
                  <a:srgbClr val="474A81"/>
                </a:solidFill>
              </a:rPr>
              <a:t> para obtener la curva de demanda del mercado.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0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s-MX" sz="3600" smtClean="0"/>
              <a:t>Cambio en la cantidad demandada versus cambio en la demanda</a:t>
            </a:r>
            <a:endParaRPr lang="es-MX" sz="36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16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772400" cy="23622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796925" algn="l"/>
              </a:tabLst>
            </a:pPr>
            <a:r>
              <a:rPr lang="es-MX" smtClean="0">
                <a:solidFill>
                  <a:srgbClr val="474A81"/>
                </a:solidFill>
              </a:rPr>
              <a:t>Cambio en la</a:t>
            </a:r>
            <a:r>
              <a:rPr lang="es-MX" smtClean="0">
                <a:solidFill>
                  <a:srgbClr val="000099"/>
                </a:solidFill>
              </a:rPr>
              <a:t> </a:t>
            </a:r>
            <a:r>
              <a:rPr lang="es-MX" u="sng" smtClean="0">
                <a:solidFill>
                  <a:srgbClr val="B0001D"/>
                </a:solidFill>
              </a:rPr>
              <a:t>Cantidad Demandada</a:t>
            </a:r>
            <a:endParaRPr lang="es-MX" sz="2800" smtClean="0"/>
          </a:p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s-MX" sz="2800" smtClean="0">
                <a:solidFill>
                  <a:srgbClr val="474A81"/>
                </a:solidFill>
              </a:rPr>
              <a:t>Movimiento a lo largo de la curva de la demanda.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s-MX" sz="2800" smtClean="0">
                <a:solidFill>
                  <a:srgbClr val="474A81"/>
                </a:solidFill>
              </a:rPr>
              <a:t>Resultante de un cambio en el </a:t>
            </a:r>
            <a:r>
              <a:rPr lang="es-MX" sz="2800" i="1" smtClean="0">
                <a:solidFill>
                  <a:srgbClr val="474A81"/>
                </a:solidFill>
              </a:rPr>
              <a:t>precio</a:t>
            </a:r>
            <a:r>
              <a:rPr lang="es-MX" sz="2800" smtClean="0">
                <a:solidFill>
                  <a:srgbClr val="474A81"/>
                </a:solidFill>
              </a:rPr>
              <a:t> del producto.</a:t>
            </a:r>
            <a:endParaRPr lang="es-MX" sz="24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5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3" name="Line 6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1981200" y="1828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1295400" y="6019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6540280" y="5369842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D</a:t>
            </a:r>
            <a:r>
              <a:rPr lang="en-US" b="1" baseline="-25000" dirty="0">
                <a:solidFill>
                  <a:srgbClr val="000099"/>
                </a:solidFill>
              </a:rPr>
              <a:t>1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381000" y="1143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dirty="0" err="1">
                <a:latin typeface="Tahoma" charset="0"/>
              </a:rPr>
              <a:t>Precio</a:t>
            </a:r>
            <a:r>
              <a:rPr lang="en-US" sz="1800" b="1" dirty="0">
                <a:latin typeface="Tahoma" charset="0"/>
              </a:rPr>
              <a:t> de los </a:t>
            </a:r>
            <a:r>
              <a:rPr lang="en-US" sz="1800" b="1" dirty="0" err="1">
                <a:latin typeface="Tahoma" charset="0"/>
              </a:rPr>
              <a:t>cigarrillos</a:t>
            </a:r>
            <a:endParaRPr lang="en-US" sz="1800" b="1" dirty="0">
              <a:latin typeface="Tahoma" charset="0"/>
            </a:endParaRP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6248400" y="621665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Número de cigarrillos que se fuman por día</a:t>
            </a:r>
          </a:p>
        </p:txBody>
      </p:sp>
      <p:sp>
        <p:nvSpPr>
          <p:cNvPr id="1118221" name="Text Box 13"/>
          <p:cNvSpPr txBox="1">
            <a:spLocks noChangeArrowheads="1"/>
          </p:cNvSpPr>
          <p:nvPr/>
        </p:nvSpPr>
        <p:spPr bwMode="auto">
          <a:xfrm>
            <a:off x="5410200" y="1981200"/>
            <a:ext cx="3200400" cy="19335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474A8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Un impuesto que eleva el precio de los cigarrillos provoca un movimiento a lo largo de la curva de demanda.</a:t>
            </a:r>
          </a:p>
        </p:txBody>
      </p:sp>
      <p:sp>
        <p:nvSpPr>
          <p:cNvPr id="25610" name="Oval 14"/>
          <p:cNvSpPr>
            <a:spLocks noChangeArrowheads="1"/>
          </p:cNvSpPr>
          <p:nvPr/>
        </p:nvSpPr>
        <p:spPr bwMode="auto">
          <a:xfrm>
            <a:off x="5334000" y="4648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18224" name="Line 16"/>
          <p:cNvSpPr>
            <a:spLocks noChangeShapeType="1"/>
          </p:cNvSpPr>
          <p:nvPr/>
        </p:nvSpPr>
        <p:spPr bwMode="auto">
          <a:xfrm>
            <a:off x="1600200" y="2971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18225" name="Line 17"/>
          <p:cNvSpPr>
            <a:spLocks noChangeShapeType="1"/>
          </p:cNvSpPr>
          <p:nvPr/>
        </p:nvSpPr>
        <p:spPr bwMode="auto">
          <a:xfrm>
            <a:off x="3276600" y="29718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13" name="Line 18"/>
          <p:cNvSpPr>
            <a:spLocks noChangeShapeType="1"/>
          </p:cNvSpPr>
          <p:nvPr/>
        </p:nvSpPr>
        <p:spPr bwMode="auto">
          <a:xfrm flipH="1">
            <a:off x="1600200" y="4724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14" name="Line 19"/>
          <p:cNvSpPr>
            <a:spLocks noChangeShapeType="1"/>
          </p:cNvSpPr>
          <p:nvPr/>
        </p:nvSpPr>
        <p:spPr bwMode="auto">
          <a:xfrm>
            <a:off x="5410200" y="4724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15" name="Text Box 20"/>
          <p:cNvSpPr txBox="1">
            <a:spLocks noChangeArrowheads="1"/>
          </p:cNvSpPr>
          <p:nvPr/>
        </p:nvSpPr>
        <p:spPr bwMode="auto">
          <a:xfrm>
            <a:off x="5562600" y="43434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Tahoma" charset="0"/>
              </a:rPr>
              <a:t>A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0400" y="2438400"/>
            <a:ext cx="609600" cy="609600"/>
            <a:chOff x="2016" y="1536"/>
            <a:chExt cx="384" cy="384"/>
          </a:xfrm>
        </p:grpSpPr>
        <p:sp>
          <p:nvSpPr>
            <p:cNvPr id="25626" name="Oval 15"/>
            <p:cNvSpPr>
              <a:spLocks noChangeArrowheads="1"/>
            </p:cNvSpPr>
            <p:nvPr/>
          </p:nvSpPr>
          <p:spPr bwMode="auto">
            <a:xfrm>
              <a:off x="2016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5627" name="Text Box 21"/>
            <p:cNvSpPr txBox="1">
              <a:spLocks noChangeArrowheads="1"/>
            </p:cNvSpPr>
            <p:nvPr/>
          </p:nvSpPr>
          <p:spPr bwMode="auto">
            <a:xfrm>
              <a:off x="2064" y="1536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>
                  <a:latin typeface="Tahoma" charset="0"/>
                </a:rPr>
                <a:t>C</a:t>
              </a:r>
            </a:p>
          </p:txBody>
        </p:sp>
      </p:grpSp>
      <p:sp>
        <p:nvSpPr>
          <p:cNvPr id="1118230" name="Line 22"/>
          <p:cNvSpPr>
            <a:spLocks noChangeShapeType="1"/>
          </p:cNvSpPr>
          <p:nvPr/>
        </p:nvSpPr>
        <p:spPr bwMode="auto">
          <a:xfrm flipH="1" flipV="1">
            <a:off x="3581400" y="2895600"/>
            <a:ext cx="19050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18" name="Text Box 23"/>
          <p:cNvSpPr txBox="1">
            <a:spLocks noChangeArrowheads="1"/>
          </p:cNvSpPr>
          <p:nvPr/>
        </p:nvSpPr>
        <p:spPr bwMode="auto">
          <a:xfrm>
            <a:off x="5105400" y="60960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Tahoma" charset="0"/>
              </a:rPr>
              <a:t>20</a:t>
            </a:r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838200" y="44958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85800" y="2743200"/>
            <a:ext cx="914400" cy="1828800"/>
            <a:chOff x="432" y="1728"/>
            <a:chExt cx="576" cy="1152"/>
          </a:xfrm>
        </p:grpSpPr>
        <p:sp>
          <p:nvSpPr>
            <p:cNvPr id="25624" name="Text Box 26"/>
            <p:cNvSpPr txBox="1">
              <a:spLocks noChangeArrowheads="1"/>
            </p:cNvSpPr>
            <p:nvPr/>
          </p:nvSpPr>
          <p:spPr bwMode="auto">
            <a:xfrm>
              <a:off x="432" y="1728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latin typeface="Tahoma" charset="0"/>
                </a:rPr>
                <a:t>$4.00</a:t>
              </a:r>
            </a:p>
          </p:txBody>
        </p:sp>
        <p:sp>
          <p:nvSpPr>
            <p:cNvPr id="25625" name="Line 27"/>
            <p:cNvSpPr>
              <a:spLocks noChangeShapeType="1"/>
            </p:cNvSpPr>
            <p:nvPr/>
          </p:nvSpPr>
          <p:spPr bwMode="auto">
            <a:xfrm flipV="1">
              <a:off x="816" y="1968"/>
              <a:ext cx="0" cy="912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971800" y="6096000"/>
            <a:ext cx="2133600" cy="457200"/>
            <a:chOff x="1872" y="3840"/>
            <a:chExt cx="1344" cy="288"/>
          </a:xfrm>
        </p:grpSpPr>
        <p:sp>
          <p:nvSpPr>
            <p:cNvPr id="25622" name="Text Box 24"/>
            <p:cNvSpPr txBox="1">
              <a:spLocks noChangeArrowheads="1"/>
            </p:cNvSpPr>
            <p:nvPr/>
          </p:nvSpPr>
          <p:spPr bwMode="auto">
            <a:xfrm>
              <a:off x="1872" y="3840"/>
              <a:ext cx="43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>
                  <a:latin typeface="Tahoma" charset="0"/>
                </a:rPr>
                <a:t>12</a:t>
              </a:r>
            </a:p>
          </p:txBody>
        </p:sp>
        <p:sp>
          <p:nvSpPr>
            <p:cNvPr id="25623" name="Line 28"/>
            <p:cNvSpPr>
              <a:spLocks noChangeShapeType="1"/>
            </p:cNvSpPr>
            <p:nvPr/>
          </p:nvSpPr>
          <p:spPr bwMode="auto">
            <a:xfrm flipH="1">
              <a:off x="2208" y="3984"/>
              <a:ext cx="1008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1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21" grpId="0" animBg="1" autoUpdateAnimBg="0"/>
      <p:bldP spid="1118224" grpId="0" animBg="1"/>
      <p:bldP spid="1118225" grpId="0" animBg="1"/>
      <p:bldP spid="11182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772400" cy="29718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796925" algn="l"/>
              </a:tabLst>
            </a:pPr>
            <a:r>
              <a:rPr lang="en-US" sz="3600" smtClean="0">
                <a:solidFill>
                  <a:srgbClr val="474A81"/>
                </a:solidFill>
              </a:rPr>
              <a:t>Cambio en la </a:t>
            </a:r>
            <a:r>
              <a:rPr lang="en-US" sz="3600" u="sng" smtClean="0">
                <a:solidFill>
                  <a:srgbClr val="B0001D"/>
                </a:solidFill>
              </a:rPr>
              <a:t>Demanda</a:t>
            </a:r>
            <a:endParaRPr lang="en-US" smtClean="0">
              <a:solidFill>
                <a:srgbClr val="474A81"/>
              </a:solidFill>
            </a:endParaRP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mtClean="0">
                <a:solidFill>
                  <a:srgbClr val="474A81"/>
                </a:solidFill>
              </a:rPr>
              <a:t>Un desplazamiento de la curva de demanda, a la derecha o a la izquierda.</a:t>
            </a: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mtClean="0">
                <a:solidFill>
                  <a:srgbClr val="474A81"/>
                </a:solidFill>
              </a:rPr>
              <a:t>Resultante de un cambio en cualquier otra variable distinta del precio.</a:t>
            </a:r>
            <a:endParaRPr 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3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5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1" name="Line 6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2" name="Line 7"/>
          <p:cNvSpPr>
            <a:spLocks noChangeShapeType="1"/>
          </p:cNvSpPr>
          <p:nvPr/>
        </p:nvSpPr>
        <p:spPr bwMode="auto">
          <a:xfrm>
            <a:off x="1981200" y="1828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1295400" y="6019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6781800" y="53340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D</a:t>
            </a:r>
            <a:r>
              <a:rPr lang="en-US" b="1" baseline="-25000">
                <a:solidFill>
                  <a:srgbClr val="000099"/>
                </a:solidFill>
              </a:rPr>
              <a:t>1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1121290" name="Line 10"/>
          <p:cNvSpPr>
            <a:spLocks noChangeShapeType="1"/>
          </p:cNvSpPr>
          <p:nvPr/>
        </p:nvSpPr>
        <p:spPr bwMode="auto">
          <a:xfrm flipH="1">
            <a:off x="2971800" y="4114800"/>
            <a:ext cx="1447800" cy="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381000" y="1143000"/>
            <a:ext cx="15240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 un barquillo de helado</a:t>
            </a:r>
          </a:p>
        </p:txBody>
      </p:sp>
      <p:sp>
        <p:nvSpPr>
          <p:cNvPr id="27657" name="Text Box 13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1121294" name="Line 14"/>
          <p:cNvSpPr>
            <a:spLocks noChangeShapeType="1"/>
          </p:cNvSpPr>
          <p:nvPr/>
        </p:nvSpPr>
        <p:spPr bwMode="auto">
          <a:xfrm>
            <a:off x="3657600" y="1371600"/>
            <a:ext cx="4648200" cy="39624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1295" name="Line 15"/>
          <p:cNvSpPr>
            <a:spLocks noChangeShapeType="1"/>
          </p:cNvSpPr>
          <p:nvPr/>
        </p:nvSpPr>
        <p:spPr bwMode="auto">
          <a:xfrm>
            <a:off x="1828800" y="3429000"/>
            <a:ext cx="3124200" cy="25908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1296" name="Text Box 16"/>
          <p:cNvSpPr txBox="1">
            <a:spLocks noChangeArrowheads="1"/>
          </p:cNvSpPr>
          <p:nvPr/>
        </p:nvSpPr>
        <p:spPr bwMode="auto">
          <a:xfrm>
            <a:off x="49530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D</a:t>
            </a:r>
            <a:r>
              <a:rPr lang="en-US" b="1" baseline="-25000">
                <a:solidFill>
                  <a:srgbClr val="000099"/>
                </a:solidFill>
              </a:rPr>
              <a:t>3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1121297" name="Text Box 17"/>
          <p:cNvSpPr txBox="1">
            <a:spLocks noChangeArrowheads="1"/>
          </p:cNvSpPr>
          <p:nvPr/>
        </p:nvSpPr>
        <p:spPr bwMode="auto">
          <a:xfrm>
            <a:off x="8382000" y="4800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D</a:t>
            </a:r>
            <a:r>
              <a:rPr lang="en-US" b="1" baseline="-25000">
                <a:solidFill>
                  <a:srgbClr val="000099"/>
                </a:solidFill>
              </a:rPr>
              <a:t>2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1121298" name="Line 18"/>
          <p:cNvSpPr>
            <a:spLocks noChangeShapeType="1"/>
          </p:cNvSpPr>
          <p:nvPr/>
        </p:nvSpPr>
        <p:spPr bwMode="auto">
          <a:xfrm>
            <a:off x="4191000" y="3505200"/>
            <a:ext cx="1676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1299" name="Text Box 19"/>
          <p:cNvSpPr txBox="1">
            <a:spLocks noChangeArrowheads="1"/>
          </p:cNvSpPr>
          <p:nvPr/>
        </p:nvSpPr>
        <p:spPr bwMode="auto">
          <a:xfrm>
            <a:off x="3810000" y="2819400"/>
            <a:ext cx="2057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Incremento en la demanda</a:t>
            </a:r>
          </a:p>
        </p:txBody>
      </p:sp>
      <p:sp>
        <p:nvSpPr>
          <p:cNvPr id="1121300" name="Text Box 20"/>
          <p:cNvSpPr txBox="1">
            <a:spLocks noChangeArrowheads="1"/>
          </p:cNvSpPr>
          <p:nvPr/>
        </p:nvSpPr>
        <p:spPr bwMode="auto">
          <a:xfrm>
            <a:off x="3019425" y="4114800"/>
            <a:ext cx="2057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Disminución en la demanda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1290" grpId="0" animBg="1"/>
      <p:bldP spid="1121294" grpId="0" animBg="1"/>
      <p:bldP spid="1121295" grpId="0" animBg="1"/>
      <p:bldP spid="1121296" grpId="0" autoUpdateAnimBg="0"/>
      <p:bldP spid="1121297" grpId="0" autoUpdateAnimBg="0"/>
      <p:bldP spid="1121298" grpId="0" animBg="1"/>
      <p:bldP spid="1121299" grpId="0" autoUpdateAnimBg="0"/>
      <p:bldP spid="11213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i="1" smtClean="0">
                <a:solidFill>
                  <a:srgbClr val="B0001D"/>
                </a:solidFill>
              </a:rPr>
              <a:t>Oferta</a:t>
            </a:r>
            <a:r>
              <a:rPr lang="en-US" sz="3600" smtClean="0">
                <a:solidFill>
                  <a:srgbClr val="000099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y</a:t>
            </a:r>
            <a:r>
              <a:rPr lang="en-US" sz="3600" smtClean="0">
                <a:solidFill>
                  <a:srgbClr val="000099"/>
                </a:solidFill>
              </a:rPr>
              <a:t> </a:t>
            </a:r>
            <a:r>
              <a:rPr lang="en-US" sz="3600" i="1" smtClean="0">
                <a:solidFill>
                  <a:srgbClr val="B0001D"/>
                </a:solidFill>
              </a:rPr>
              <a:t>demanda</a:t>
            </a:r>
            <a:r>
              <a:rPr lang="en-US" sz="3600" smtClean="0">
                <a:solidFill>
                  <a:srgbClr val="000099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son las dos palabras que más emplean los economistas.</a:t>
            </a:r>
            <a:endParaRPr lang="en-US" sz="3600" smtClean="0">
              <a:solidFill>
                <a:srgbClr val="000099"/>
              </a:solidFill>
            </a:endParaRP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i="1" smtClean="0">
                <a:solidFill>
                  <a:srgbClr val="B0001D"/>
                </a:solidFill>
              </a:rPr>
              <a:t>Oferta</a:t>
            </a:r>
            <a:r>
              <a:rPr lang="en-US" sz="3600" i="1" smtClean="0">
                <a:solidFill>
                  <a:srgbClr val="000099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y</a:t>
            </a:r>
            <a:r>
              <a:rPr lang="en-US" sz="3600" smtClean="0">
                <a:solidFill>
                  <a:srgbClr val="000099"/>
                </a:solidFill>
              </a:rPr>
              <a:t> </a:t>
            </a:r>
            <a:r>
              <a:rPr lang="en-US" sz="3600" i="1" smtClean="0">
                <a:solidFill>
                  <a:srgbClr val="B0001D"/>
                </a:solidFill>
              </a:rPr>
              <a:t>demanda</a:t>
            </a:r>
            <a:r>
              <a:rPr lang="en-US" sz="3600" smtClean="0">
                <a:solidFill>
                  <a:srgbClr val="000099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son las fuerzas que hacen trabajar al mercado.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La microeconomía moderna estudia la oferta, la demanda y el equilibrio del mercado.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0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0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0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0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Ingreso del Consumidor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09800"/>
            <a:ext cx="7391400" cy="2590800"/>
          </a:xfrm>
          <a:noFill/>
        </p:spPr>
        <p:txBody>
          <a:bodyPr/>
          <a:lstStyle/>
          <a:p>
            <a:pPr>
              <a:lnSpc>
                <a:spcPct val="8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Cuando el ingreso se incrementa la demanda por un </a:t>
            </a:r>
            <a:r>
              <a:rPr lang="en-US" smtClean="0">
                <a:solidFill>
                  <a:srgbClr val="B0001D"/>
                </a:solidFill>
              </a:rPr>
              <a:t>bien normal</a:t>
            </a:r>
            <a:r>
              <a:rPr lang="en-US" smtClean="0">
                <a:solidFill>
                  <a:srgbClr val="474A81"/>
                </a:solidFill>
              </a:rPr>
              <a:t> también se incrementará.</a:t>
            </a:r>
          </a:p>
          <a:p>
            <a:pPr>
              <a:lnSpc>
                <a:spcPct val="8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Cuando el ingreso se incrementa la demanda por un </a:t>
            </a:r>
            <a:r>
              <a:rPr lang="en-US" smtClean="0">
                <a:solidFill>
                  <a:srgbClr val="B0001D"/>
                </a:solidFill>
              </a:rPr>
              <a:t>bien inferior</a:t>
            </a:r>
            <a:r>
              <a:rPr lang="en-US" smtClean="0">
                <a:solidFill>
                  <a:srgbClr val="474A81"/>
                </a:solidFill>
              </a:rPr>
              <a:t> disminuirá.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230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200" smtClean="0">
                <a:solidFill>
                  <a:srgbClr val="474A81"/>
                </a:solidFill>
              </a:rPr>
              <a:t>Bien Normal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>
            <a:off x="1600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2" name="Oval 8"/>
          <p:cNvSpPr>
            <a:spLocks noChangeArrowheads="1"/>
          </p:cNvSpPr>
          <p:nvPr/>
        </p:nvSpPr>
        <p:spPr bwMode="auto">
          <a:xfrm>
            <a:off x="6096000" y="6096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3" name="Oval 9"/>
          <p:cNvSpPr>
            <a:spLocks noChangeArrowheads="1"/>
          </p:cNvSpPr>
          <p:nvPr/>
        </p:nvSpPr>
        <p:spPr bwMode="auto">
          <a:xfrm>
            <a:off x="1524000" y="2133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6096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7620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762000" y="3276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7620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7620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7620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2209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29712" name="Text Box 18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29714" name="Text Box 20"/>
          <p:cNvSpPr txBox="1">
            <a:spLocks noChangeArrowheads="1"/>
          </p:cNvSpPr>
          <p:nvPr/>
        </p:nvSpPr>
        <p:spPr bwMode="auto">
          <a:xfrm>
            <a:off x="3276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4800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29719" name="Text Box 25"/>
          <p:cNvSpPr txBox="1">
            <a:spLocks noChangeArrowheads="1"/>
          </p:cNvSpPr>
          <p:nvPr/>
        </p:nvSpPr>
        <p:spPr bwMode="auto">
          <a:xfrm>
            <a:off x="5105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6019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29721" name="Text Box 27"/>
          <p:cNvSpPr txBox="1">
            <a:spLocks noChangeArrowheads="1"/>
          </p:cNvSpPr>
          <p:nvPr/>
        </p:nvSpPr>
        <p:spPr bwMode="auto">
          <a:xfrm>
            <a:off x="5562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29722" name="Text Box 28"/>
          <p:cNvSpPr txBox="1">
            <a:spLocks noChangeArrowheads="1"/>
          </p:cNvSpPr>
          <p:nvPr/>
        </p:nvSpPr>
        <p:spPr bwMode="auto">
          <a:xfrm>
            <a:off x="381000" y="1143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29723" name="Text Box 29"/>
          <p:cNvSpPr txBox="1">
            <a:spLocks noChangeArrowheads="1"/>
          </p:cNvSpPr>
          <p:nvPr/>
        </p:nvSpPr>
        <p:spPr bwMode="auto">
          <a:xfrm>
            <a:off x="7315200" y="5942013"/>
            <a:ext cx="152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Número de barquillos</a:t>
            </a:r>
          </a:p>
        </p:txBody>
      </p:sp>
      <p:sp>
        <p:nvSpPr>
          <p:cNvPr id="29724" name="Text Box 30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1124383" name="Line 31"/>
          <p:cNvSpPr>
            <a:spLocks noChangeShapeType="1"/>
          </p:cNvSpPr>
          <p:nvPr/>
        </p:nvSpPr>
        <p:spPr bwMode="auto">
          <a:xfrm>
            <a:off x="3048000" y="1676400"/>
            <a:ext cx="4648200" cy="3962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4384" name="AutoShape 32"/>
          <p:cNvSpPr>
            <a:spLocks noChangeArrowheads="1"/>
          </p:cNvSpPr>
          <p:nvPr/>
        </p:nvSpPr>
        <p:spPr bwMode="auto">
          <a:xfrm>
            <a:off x="36576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2"/>
          </a:solidFill>
          <a:ln w="12700">
            <a:solidFill>
              <a:srgbClr val="FAFD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4385" name="Rectangle 33"/>
          <p:cNvSpPr>
            <a:spLocks noChangeArrowheads="1"/>
          </p:cNvSpPr>
          <p:nvPr/>
        </p:nvSpPr>
        <p:spPr bwMode="auto">
          <a:xfrm>
            <a:off x="3051175" y="3048000"/>
            <a:ext cx="19573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ahoma" charset="0"/>
              </a:rPr>
              <a:t>Incremento en </a:t>
            </a:r>
            <a:br>
              <a:rPr lang="en-US" sz="2000" b="1">
                <a:solidFill>
                  <a:srgbClr val="000000"/>
                </a:solidFill>
                <a:latin typeface="Tahoma" charset="0"/>
              </a:rPr>
            </a:br>
            <a:r>
              <a:rPr lang="en-US" sz="2000" b="1">
                <a:solidFill>
                  <a:srgbClr val="000000"/>
                </a:solidFill>
                <a:latin typeface="Tahoma" charset="0"/>
              </a:rPr>
              <a:t>la demanda</a:t>
            </a:r>
          </a:p>
        </p:txBody>
      </p:sp>
      <p:sp>
        <p:nvSpPr>
          <p:cNvPr id="1124386" name="Text Box 34"/>
          <p:cNvSpPr txBox="1">
            <a:spLocks noChangeArrowheads="1"/>
          </p:cNvSpPr>
          <p:nvPr/>
        </p:nvSpPr>
        <p:spPr bwMode="auto">
          <a:xfrm>
            <a:off x="6019800" y="1981200"/>
            <a:ext cx="23622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ahoma" charset="0"/>
              </a:rPr>
              <a:t>Un incremento en el ingreso...</a:t>
            </a:r>
          </a:p>
        </p:txBody>
      </p:sp>
      <p:sp>
        <p:nvSpPr>
          <p:cNvPr id="29729" name="Text Box 35"/>
          <p:cNvSpPr txBox="1">
            <a:spLocks noChangeArrowheads="1"/>
          </p:cNvSpPr>
          <p:nvPr/>
        </p:nvSpPr>
        <p:spPr bwMode="auto">
          <a:xfrm>
            <a:off x="60198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D</a:t>
            </a:r>
            <a:r>
              <a:rPr lang="en-US" b="1" baseline="-25000">
                <a:solidFill>
                  <a:srgbClr val="000099"/>
                </a:solidFill>
              </a:rPr>
              <a:t>1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1124388" name="Text Box 36"/>
          <p:cNvSpPr txBox="1">
            <a:spLocks noChangeArrowheads="1"/>
          </p:cNvSpPr>
          <p:nvPr/>
        </p:nvSpPr>
        <p:spPr bwMode="auto">
          <a:xfrm>
            <a:off x="7696200" y="5181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D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endParaRPr 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12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83" grpId="0" animBg="1"/>
      <p:bldP spid="1124384" grpId="0" animBg="1"/>
      <p:bldP spid="1124385" grpId="0" autoUpdateAnimBg="0"/>
      <p:bldP spid="1124386" grpId="0" autoUpdateAnimBg="0"/>
      <p:bldP spid="11243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/>
            <a:r>
              <a:rPr lang="en-US" sz="3200" smtClean="0">
                <a:solidFill>
                  <a:srgbClr val="474A81"/>
                </a:solidFill>
              </a:rPr>
              <a:t>Bien Inferior</a:t>
            </a:r>
            <a:endParaRPr lang="en-US" sz="4000" smtClean="0">
              <a:latin typeface="Tahoma" charset="0"/>
            </a:endParaRPr>
          </a:p>
        </p:txBody>
      </p:sp>
      <p:sp>
        <p:nvSpPr>
          <p:cNvPr id="30723" name="Line 1029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4" name="Line 1030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5" name="Line 1031"/>
          <p:cNvSpPr>
            <a:spLocks noChangeShapeType="1"/>
          </p:cNvSpPr>
          <p:nvPr/>
        </p:nvSpPr>
        <p:spPr bwMode="auto">
          <a:xfrm>
            <a:off x="1600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6" name="Oval 1032"/>
          <p:cNvSpPr>
            <a:spLocks noChangeArrowheads="1"/>
          </p:cNvSpPr>
          <p:nvPr/>
        </p:nvSpPr>
        <p:spPr bwMode="auto">
          <a:xfrm>
            <a:off x="6096000" y="6096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7" name="Oval 1033"/>
          <p:cNvSpPr>
            <a:spLocks noChangeArrowheads="1"/>
          </p:cNvSpPr>
          <p:nvPr/>
        </p:nvSpPr>
        <p:spPr bwMode="auto">
          <a:xfrm>
            <a:off x="1524000" y="2133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8" name="Text Box 1034"/>
          <p:cNvSpPr txBox="1">
            <a:spLocks noChangeArrowheads="1"/>
          </p:cNvSpPr>
          <p:nvPr/>
        </p:nvSpPr>
        <p:spPr bwMode="auto">
          <a:xfrm>
            <a:off x="6096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30729" name="Text Box 1035"/>
          <p:cNvSpPr txBox="1">
            <a:spLocks noChangeArrowheads="1"/>
          </p:cNvSpPr>
          <p:nvPr/>
        </p:nvSpPr>
        <p:spPr bwMode="auto">
          <a:xfrm>
            <a:off x="7620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30730" name="Text Box 1036"/>
          <p:cNvSpPr txBox="1">
            <a:spLocks noChangeArrowheads="1"/>
          </p:cNvSpPr>
          <p:nvPr/>
        </p:nvSpPr>
        <p:spPr bwMode="auto">
          <a:xfrm>
            <a:off x="762000" y="3276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30731" name="Text Box 1037"/>
          <p:cNvSpPr txBox="1">
            <a:spLocks noChangeArrowheads="1"/>
          </p:cNvSpPr>
          <p:nvPr/>
        </p:nvSpPr>
        <p:spPr bwMode="auto">
          <a:xfrm>
            <a:off x="7620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30732" name="Text Box 1038"/>
          <p:cNvSpPr txBox="1">
            <a:spLocks noChangeArrowheads="1"/>
          </p:cNvSpPr>
          <p:nvPr/>
        </p:nvSpPr>
        <p:spPr bwMode="auto">
          <a:xfrm>
            <a:off x="7620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30733" name="Text Box 1039"/>
          <p:cNvSpPr txBox="1">
            <a:spLocks noChangeArrowheads="1"/>
          </p:cNvSpPr>
          <p:nvPr/>
        </p:nvSpPr>
        <p:spPr bwMode="auto">
          <a:xfrm>
            <a:off x="7620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sp>
        <p:nvSpPr>
          <p:cNvPr id="30734" name="Text Box 1040"/>
          <p:cNvSpPr txBox="1">
            <a:spLocks noChangeArrowheads="1"/>
          </p:cNvSpPr>
          <p:nvPr/>
        </p:nvSpPr>
        <p:spPr bwMode="auto">
          <a:xfrm>
            <a:off x="2209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30735" name="Text Box 1041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30736" name="Text Box 1042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30737" name="Text Box 1043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30738" name="Text Box 1044"/>
          <p:cNvSpPr txBox="1">
            <a:spLocks noChangeArrowheads="1"/>
          </p:cNvSpPr>
          <p:nvPr/>
        </p:nvSpPr>
        <p:spPr bwMode="auto">
          <a:xfrm>
            <a:off x="3276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30739" name="Text Box 1045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30740" name="Text Box 1046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30741" name="Text Box 1047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30742" name="Text Box 1048"/>
          <p:cNvSpPr txBox="1">
            <a:spLocks noChangeArrowheads="1"/>
          </p:cNvSpPr>
          <p:nvPr/>
        </p:nvSpPr>
        <p:spPr bwMode="auto">
          <a:xfrm>
            <a:off x="4800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30743" name="Text Box 1049"/>
          <p:cNvSpPr txBox="1">
            <a:spLocks noChangeArrowheads="1"/>
          </p:cNvSpPr>
          <p:nvPr/>
        </p:nvSpPr>
        <p:spPr bwMode="auto">
          <a:xfrm>
            <a:off x="5105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30744" name="Text Box 1050"/>
          <p:cNvSpPr txBox="1">
            <a:spLocks noChangeArrowheads="1"/>
          </p:cNvSpPr>
          <p:nvPr/>
        </p:nvSpPr>
        <p:spPr bwMode="auto">
          <a:xfrm>
            <a:off x="6019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30745" name="Text Box 1051"/>
          <p:cNvSpPr txBox="1">
            <a:spLocks noChangeArrowheads="1"/>
          </p:cNvSpPr>
          <p:nvPr/>
        </p:nvSpPr>
        <p:spPr bwMode="auto">
          <a:xfrm>
            <a:off x="5562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30746" name="Text Box 1052"/>
          <p:cNvSpPr txBox="1">
            <a:spLocks noChangeArrowheads="1"/>
          </p:cNvSpPr>
          <p:nvPr/>
        </p:nvSpPr>
        <p:spPr bwMode="auto">
          <a:xfrm>
            <a:off x="381000" y="1143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30747" name="Text Box 1053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30748" name="Text Box 1054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1125407" name="Line 1055"/>
          <p:cNvSpPr>
            <a:spLocks noChangeShapeType="1"/>
          </p:cNvSpPr>
          <p:nvPr/>
        </p:nvSpPr>
        <p:spPr bwMode="auto">
          <a:xfrm>
            <a:off x="1600200" y="3962400"/>
            <a:ext cx="2590800" cy="2209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5409" name="Rectangle 1057"/>
          <p:cNvSpPr>
            <a:spLocks noChangeArrowheads="1"/>
          </p:cNvSpPr>
          <p:nvPr/>
        </p:nvSpPr>
        <p:spPr bwMode="auto">
          <a:xfrm>
            <a:off x="1990725" y="3733800"/>
            <a:ext cx="1484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000" b="1">
                <a:solidFill>
                  <a:srgbClr val="000000"/>
                </a:solidFill>
                <a:latin typeface="Tahoma" charset="0"/>
              </a:rPr>
              <a:t>Disminuye </a:t>
            </a:r>
            <a:br>
              <a:rPr lang="en-US" sz="2000" b="1">
                <a:solidFill>
                  <a:srgbClr val="000000"/>
                </a:solidFill>
                <a:latin typeface="Tahoma" charset="0"/>
              </a:rPr>
            </a:br>
            <a:r>
              <a:rPr lang="en-US" sz="2000" b="1">
                <a:solidFill>
                  <a:srgbClr val="000000"/>
                </a:solidFill>
                <a:latin typeface="Tahoma" charset="0"/>
              </a:rPr>
              <a:t>la demanda</a:t>
            </a:r>
          </a:p>
        </p:txBody>
      </p:sp>
      <p:sp>
        <p:nvSpPr>
          <p:cNvPr id="1125410" name="Text Box 1058"/>
          <p:cNvSpPr txBox="1">
            <a:spLocks noChangeArrowheads="1"/>
          </p:cNvSpPr>
          <p:nvPr/>
        </p:nvSpPr>
        <p:spPr bwMode="auto">
          <a:xfrm>
            <a:off x="4572000" y="2590800"/>
            <a:ext cx="23622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ahoma" charset="0"/>
              </a:rPr>
              <a:t>Un incremento en el ingreso...</a:t>
            </a:r>
          </a:p>
        </p:txBody>
      </p:sp>
      <p:sp>
        <p:nvSpPr>
          <p:cNvPr id="30752" name="Text Box 1059"/>
          <p:cNvSpPr txBox="1">
            <a:spLocks noChangeArrowheads="1"/>
          </p:cNvSpPr>
          <p:nvPr/>
        </p:nvSpPr>
        <p:spPr bwMode="auto">
          <a:xfrm>
            <a:off x="60198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D</a:t>
            </a:r>
            <a:r>
              <a:rPr lang="en-US" b="1" baseline="-25000">
                <a:solidFill>
                  <a:srgbClr val="000099"/>
                </a:solidFill>
              </a:rPr>
              <a:t>1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1125412" name="Text Box 1060"/>
          <p:cNvSpPr txBox="1">
            <a:spLocks noChangeArrowheads="1"/>
          </p:cNvSpPr>
          <p:nvPr/>
        </p:nvSpPr>
        <p:spPr bwMode="auto">
          <a:xfrm>
            <a:off x="4038600" y="55626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D</a:t>
            </a:r>
            <a:r>
              <a:rPr lang="en-US" b="1" baseline="-25000">
                <a:solidFill>
                  <a:srgbClr val="000000"/>
                </a:solidFill>
              </a:rPr>
              <a:t>2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125413" name="AutoShape 1061"/>
          <p:cNvSpPr>
            <a:spLocks noChangeArrowheads="1"/>
          </p:cNvSpPr>
          <p:nvPr/>
        </p:nvSpPr>
        <p:spPr bwMode="auto">
          <a:xfrm>
            <a:off x="2590800" y="4419600"/>
            <a:ext cx="1447800" cy="228600"/>
          </a:xfrm>
          <a:prstGeom prst="leftArrow">
            <a:avLst>
              <a:gd name="adj1" fmla="val 50000"/>
              <a:gd name="adj2" fmla="val 158333"/>
            </a:avLst>
          </a:prstGeom>
          <a:solidFill>
            <a:srgbClr val="DE381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12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407" grpId="0" animBg="1"/>
      <p:bldP spid="1125409" grpId="0" autoUpdateAnimBg="0"/>
      <p:bldP spid="1125410" grpId="0" autoUpdateAnimBg="0"/>
      <p:bldP spid="1125412" grpId="0" autoUpdateAnimBg="0"/>
      <p:bldP spid="11254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s-MX" sz="3600" smtClean="0"/>
              <a:t>Precio de los Bienes Relacionados</a:t>
            </a:r>
            <a:br>
              <a:rPr lang="es-MX" sz="3600" smtClean="0"/>
            </a:br>
            <a:r>
              <a:rPr lang="es-MX" sz="3200" smtClean="0"/>
              <a:t>Sustitutos &amp; Complementos</a:t>
            </a:r>
            <a:endParaRPr lang="es-MX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26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mtClean="0">
                <a:solidFill>
                  <a:srgbClr val="474A81"/>
                </a:solidFill>
              </a:rPr>
              <a:t>Cuando la disminución en el precio de un bien provoca una reducción en la demanda de otro bien, se dice que los bienes son </a:t>
            </a:r>
            <a:r>
              <a:rPr lang="es-MX" smtClean="0">
                <a:solidFill>
                  <a:srgbClr val="B0001D"/>
                </a:solidFill>
              </a:rPr>
              <a:t>sustitutos</a:t>
            </a:r>
            <a:r>
              <a:rPr lang="es-MX" i="1" smtClean="0">
                <a:solidFill>
                  <a:srgbClr val="B0001D"/>
                </a:solidFill>
              </a:rPr>
              <a:t>.</a:t>
            </a:r>
            <a:endParaRPr lang="es-MX" i="1" smtClean="0">
              <a:solidFill>
                <a:srgbClr val="474A81"/>
              </a:solidFill>
            </a:endParaRP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mtClean="0">
                <a:solidFill>
                  <a:srgbClr val="474A81"/>
                </a:solidFill>
              </a:rPr>
              <a:t>Cuando la disminución en el precio de un bien provoca un incremento en la demanda de otro bien, se dice que los bienes son </a:t>
            </a:r>
            <a:r>
              <a:rPr lang="es-MX" smtClean="0">
                <a:solidFill>
                  <a:srgbClr val="B0001D"/>
                </a:solidFill>
              </a:rPr>
              <a:t>complementarios</a:t>
            </a:r>
            <a:r>
              <a:rPr lang="es-MX" i="1" smtClean="0">
                <a:solidFill>
                  <a:srgbClr val="B0001D"/>
                </a:solidFill>
              </a:rPr>
              <a:t>.</a:t>
            </a:r>
            <a:endParaRPr lang="es-MX" i="1" smtClean="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graphicFrame>
        <p:nvGraphicFramePr>
          <p:cNvPr id="7170" name="Object 1024"/>
          <p:cNvGraphicFramePr>
            <a:graphicFrameLocks/>
          </p:cNvGraphicFramePr>
          <p:nvPr/>
        </p:nvGraphicFramePr>
        <p:xfrm>
          <a:off x="433388" y="1925638"/>
          <a:ext cx="8205787" cy="4932362"/>
        </p:xfrm>
        <a:graphic>
          <a:graphicData uri="http://schemas.openxmlformats.org/presentationml/2006/ole">
            <p:oleObj spid="_x0000_s119810" name="Document" r:id="rId4" imgW="8352472" imgH="5060149" progId="Word.Document.8">
              <p:embed/>
            </p:oleObj>
          </a:graphicData>
        </a:graphic>
      </p:graphicFrame>
      <p:sp>
        <p:nvSpPr>
          <p:cNvPr id="6" name="Rectangle 1028"/>
          <p:cNvSpPr txBox="1"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Cambios en la cantidad demandada vs. cambios en la demanda</a:t>
            </a:r>
            <a:endParaRPr kumimoji="0" lang="es-MX" sz="3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charset="0"/>
              <a:ea typeface="+mj-ea"/>
              <a:cs typeface="+mj-cs"/>
            </a:endParaRPr>
          </a:p>
        </p:txBody>
      </p:sp>
      <p:sp>
        <p:nvSpPr>
          <p:cNvPr id="7" name="Rectangle 1030"/>
          <p:cNvSpPr>
            <a:spLocks noChangeArrowheads="1"/>
          </p:cNvSpPr>
          <p:nvPr/>
        </p:nvSpPr>
        <p:spPr bwMode="auto">
          <a:xfrm>
            <a:off x="228600" y="1484784"/>
            <a:ext cx="8669338" cy="85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Oferta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30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19050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>
                <a:solidFill>
                  <a:srgbClr val="474A81"/>
                </a:solidFill>
              </a:rPr>
              <a:t>es la cantidad de un bien que los vendedores están </a:t>
            </a:r>
            <a:r>
              <a:rPr lang="en-US" u="sng" smtClean="0">
                <a:solidFill>
                  <a:srgbClr val="474A81"/>
                </a:solidFill>
              </a:rPr>
              <a:t>dispuestos y son capaces</a:t>
            </a:r>
            <a:r>
              <a:rPr lang="en-US" smtClean="0">
                <a:solidFill>
                  <a:srgbClr val="474A81"/>
                </a:solidFill>
              </a:rPr>
              <a:t> de vender en el mercado a cada nivel de precio.</a:t>
            </a:r>
            <a:r>
              <a:rPr lang="en-US" smtClean="0">
                <a:solidFill>
                  <a:srgbClr val="8901F3"/>
                </a:solidFill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3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0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Ley de la Oferta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32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27432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rgbClr val="474A81"/>
                </a:solidFill>
              </a:rPr>
              <a:t>La</a:t>
            </a:r>
            <a:r>
              <a:rPr lang="en-US" sz="3600" smtClean="0"/>
              <a:t> </a:t>
            </a:r>
            <a:r>
              <a:rPr lang="en-US" sz="3600" u="sng" smtClean="0">
                <a:solidFill>
                  <a:srgbClr val="B0001D"/>
                </a:solidFill>
              </a:rPr>
              <a:t>ley de la oferta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474A81"/>
                </a:solidFill>
              </a:rPr>
              <a:t>establece que existe una relación directa (positiva) entre el precio y la cantidad ofertada..</a:t>
            </a:r>
            <a:endParaRPr lang="en-US" sz="36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3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pPr algn="ctr"/>
            <a:r>
              <a:rPr lang="en-US" smtClean="0"/>
              <a:t>Determinantes de la Oferta</a:t>
            </a:r>
          </a:p>
        </p:txBody>
      </p:sp>
      <p:sp>
        <p:nvSpPr>
          <p:cNvPr id="11479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772400" cy="4114800"/>
          </a:xfrm>
          <a:noFill/>
        </p:spPr>
        <p:txBody>
          <a:bodyPr/>
          <a:lstStyle/>
          <a:p>
            <a:pPr>
              <a:tabLst/>
            </a:pPr>
            <a:r>
              <a:rPr lang="en-US" smtClean="0"/>
              <a:t>Precio del Mercado</a:t>
            </a:r>
          </a:p>
          <a:p>
            <a:pPr>
              <a:tabLst/>
            </a:pPr>
            <a:r>
              <a:rPr lang="en-US" smtClean="0"/>
              <a:t>Precio de los Factores</a:t>
            </a:r>
          </a:p>
          <a:p>
            <a:pPr>
              <a:tabLst/>
            </a:pPr>
            <a:r>
              <a:rPr lang="en-US" smtClean="0"/>
              <a:t>Tecnología</a:t>
            </a:r>
          </a:p>
          <a:p>
            <a:pPr>
              <a:tabLst/>
            </a:pPr>
            <a:r>
              <a:rPr lang="en-US" smtClean="0"/>
              <a:t>Expectativas</a:t>
            </a:r>
          </a:p>
          <a:p>
            <a:pPr>
              <a:tabLst/>
            </a:pPr>
            <a:r>
              <a:rPr lang="en-US" smtClean="0"/>
              <a:t>Número de Productores</a:t>
            </a:r>
          </a:p>
        </p:txBody>
      </p:sp>
      <p:pic>
        <p:nvPicPr>
          <p:cNvPr id="39940" name="Picture 13" descr="ICECRE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676400"/>
            <a:ext cx="16716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7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1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Tabla de Oferta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36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24384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rgbClr val="474A81"/>
                </a:solidFill>
              </a:rPr>
              <a:t>La</a:t>
            </a:r>
            <a:r>
              <a:rPr lang="en-US" sz="3600" i="1" smtClean="0">
                <a:solidFill>
                  <a:schemeClr val="tx2"/>
                </a:solidFill>
              </a:rPr>
              <a:t> </a:t>
            </a:r>
            <a:r>
              <a:rPr lang="en-US" sz="3600" smtClean="0">
                <a:solidFill>
                  <a:srgbClr val="B0001D"/>
                </a:solidFill>
              </a:rPr>
              <a:t>tabla de oferta</a:t>
            </a:r>
            <a:r>
              <a:rPr lang="en-US" sz="3600" i="1" smtClean="0">
                <a:solidFill>
                  <a:schemeClr val="tx2"/>
                </a:solidFill>
              </a:rPr>
              <a:t> </a:t>
            </a:r>
            <a:r>
              <a:rPr lang="en-US" sz="3600" smtClean="0">
                <a:solidFill>
                  <a:srgbClr val="474A81"/>
                </a:solidFill>
              </a:rPr>
              <a:t>muestra la relación entre el precio del bien y la cantidad ofertada.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3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4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Tabla de Oferta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5122" name="Object 2048"/>
          <p:cNvGraphicFramePr>
            <a:graphicFrameLocks/>
          </p:cNvGraphicFramePr>
          <p:nvPr/>
        </p:nvGraphicFramePr>
        <p:xfrm>
          <a:off x="2363788" y="1746250"/>
          <a:ext cx="4075112" cy="4621213"/>
        </p:xfrm>
        <a:graphic>
          <a:graphicData uri="http://schemas.openxmlformats.org/presentationml/2006/ole">
            <p:oleObj spid="_x0000_s5122" name="Documento" r:id="rId4" imgW="3493168" imgH="4020291" progId="Word.Document.8">
              <p:embed/>
            </p:oleObj>
          </a:graphicData>
        </a:graphic>
      </p:graphicFrame>
      <p:pic>
        <p:nvPicPr>
          <p:cNvPr id="5124" name="Picture 1030" descr="ICECO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743200"/>
            <a:ext cx="132556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33" descr="ICECO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819400"/>
            <a:ext cx="132556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8237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Mercados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8237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924800" cy="3733800"/>
          </a:xfrm>
          <a:noFill/>
        </p:spPr>
        <p:txBody>
          <a:bodyPr/>
          <a:lstStyle/>
          <a:p>
            <a:pPr>
              <a:lnSpc>
                <a:spcPct val="9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Un </a:t>
            </a:r>
            <a:r>
              <a:rPr lang="en-US" sz="3600" u="sng" smtClean="0">
                <a:solidFill>
                  <a:srgbClr val="B0001D"/>
                </a:solidFill>
              </a:rPr>
              <a:t>mercado</a:t>
            </a:r>
            <a:r>
              <a:rPr lang="en-US" sz="3600" smtClean="0">
                <a:solidFill>
                  <a:srgbClr val="474A81"/>
                </a:solidFill>
              </a:rPr>
              <a:t> es un grupo de compradores y vendedores de un particular bien o servicio. </a:t>
            </a:r>
          </a:p>
          <a:p>
            <a:pPr>
              <a:lnSpc>
                <a:spcPct val="9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Los términos oferta y demanda se refieren al comportamiento de la gente . . . como las personas interactúan en los </a:t>
            </a:r>
            <a:r>
              <a:rPr lang="en-US" sz="3600" smtClean="0">
                <a:solidFill>
                  <a:srgbClr val="B0001D"/>
                </a:solidFill>
              </a:rPr>
              <a:t>mercados</a:t>
            </a:r>
            <a:r>
              <a:rPr lang="en-US" sz="3600" smtClean="0">
                <a:solidFill>
                  <a:srgbClr val="474A81"/>
                </a:solidFill>
              </a:rPr>
              <a:t>. </a:t>
            </a:r>
          </a:p>
        </p:txBody>
      </p:sp>
      <p:graphicFrame>
        <p:nvGraphicFramePr>
          <p:cNvPr id="1026" name="Object 1030"/>
          <p:cNvGraphicFramePr>
            <a:graphicFrameLocks/>
          </p:cNvGraphicFramePr>
          <p:nvPr/>
        </p:nvGraphicFramePr>
        <p:xfrm>
          <a:off x="6477000" y="685800"/>
          <a:ext cx="2230438" cy="1143000"/>
        </p:xfrm>
        <a:graphic>
          <a:graphicData uri="http://schemas.openxmlformats.org/presentationml/2006/ole">
            <p:oleObj spid="_x0000_s1026" name="Clip" r:id="rId4" imgW="4481280" imgH="2322360" progId="">
              <p:embed/>
            </p:oleObj>
          </a:graphicData>
        </a:graphic>
      </p:graphicFrame>
      <p:graphicFrame>
        <p:nvGraphicFramePr>
          <p:cNvPr id="1027" name="Object 1031"/>
          <p:cNvGraphicFramePr>
            <a:graphicFrameLocks/>
          </p:cNvGraphicFramePr>
          <p:nvPr/>
        </p:nvGraphicFramePr>
        <p:xfrm>
          <a:off x="533400" y="609600"/>
          <a:ext cx="2230438" cy="1143000"/>
        </p:xfrm>
        <a:graphic>
          <a:graphicData uri="http://schemas.openxmlformats.org/presentationml/2006/ole">
            <p:oleObj spid="_x0000_s1027" name="Clip" r:id="rId5" imgW="4481280" imgH="232236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2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2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789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07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Curva de Oferta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4074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772400" cy="19812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600" smtClean="0">
                <a:solidFill>
                  <a:srgbClr val="474A81"/>
                </a:solidFill>
              </a:rPr>
              <a:t>La </a:t>
            </a:r>
            <a:r>
              <a:rPr lang="en-US" sz="3600" smtClean="0">
                <a:solidFill>
                  <a:srgbClr val="B0001D"/>
                </a:solidFill>
              </a:rPr>
              <a:t>curva de oferta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474A81"/>
                </a:solidFill>
              </a:rPr>
              <a:t>es la curva de pendiente positiva que relaciona el precio con la cantidad ofertada.</a:t>
            </a:r>
            <a:endParaRPr lang="en-US" sz="36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4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4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148" name="Rectangle 102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149" name="Rectangle 102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150" name="Line 1030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151" name="Line 1031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152" name="Text Box 1032"/>
          <p:cNvSpPr txBox="1">
            <a:spLocks noChangeArrowheads="1"/>
          </p:cNvSpPr>
          <p:nvPr/>
        </p:nvSpPr>
        <p:spPr bwMode="auto">
          <a:xfrm>
            <a:off x="609600" y="1981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6153" name="Text Box 1033"/>
          <p:cNvSpPr txBox="1">
            <a:spLocks noChangeArrowheads="1"/>
          </p:cNvSpPr>
          <p:nvPr/>
        </p:nvSpPr>
        <p:spPr bwMode="auto">
          <a:xfrm>
            <a:off x="762000" y="2590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6154" name="Text Box 1034"/>
          <p:cNvSpPr txBox="1">
            <a:spLocks noChangeArrowheads="1"/>
          </p:cNvSpPr>
          <p:nvPr/>
        </p:nvSpPr>
        <p:spPr bwMode="auto">
          <a:xfrm>
            <a:off x="762000" y="32004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6155" name="Text Box 1035"/>
          <p:cNvSpPr txBox="1">
            <a:spLocks noChangeArrowheads="1"/>
          </p:cNvSpPr>
          <p:nvPr/>
        </p:nvSpPr>
        <p:spPr bwMode="auto">
          <a:xfrm>
            <a:off x="762000" y="3886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6156" name="Text Box 1036"/>
          <p:cNvSpPr txBox="1">
            <a:spLocks noChangeArrowheads="1"/>
          </p:cNvSpPr>
          <p:nvPr/>
        </p:nvSpPr>
        <p:spPr bwMode="auto">
          <a:xfrm>
            <a:off x="762000" y="4495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6157" name="Text Box 1037"/>
          <p:cNvSpPr txBox="1">
            <a:spLocks noChangeArrowheads="1"/>
          </p:cNvSpPr>
          <p:nvPr/>
        </p:nvSpPr>
        <p:spPr bwMode="auto">
          <a:xfrm>
            <a:off x="762000" y="5181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sp>
        <p:nvSpPr>
          <p:cNvPr id="6158" name="Text Box 1038"/>
          <p:cNvSpPr txBox="1">
            <a:spLocks noChangeArrowheads="1"/>
          </p:cNvSpPr>
          <p:nvPr/>
        </p:nvSpPr>
        <p:spPr bwMode="auto">
          <a:xfrm>
            <a:off x="2209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6159" name="Text Box 1039"/>
          <p:cNvSpPr txBox="1">
            <a:spLocks noChangeArrowheads="1"/>
          </p:cNvSpPr>
          <p:nvPr/>
        </p:nvSpPr>
        <p:spPr bwMode="auto">
          <a:xfrm>
            <a:off x="1828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6160" name="Text Box 1040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6161" name="Text Box 1041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6162" name="Text Box 1042"/>
          <p:cNvSpPr txBox="1">
            <a:spLocks noChangeArrowheads="1"/>
          </p:cNvSpPr>
          <p:nvPr/>
        </p:nvSpPr>
        <p:spPr bwMode="auto">
          <a:xfrm>
            <a:off x="3352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6163" name="Text Box 1043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6164" name="Text Box 1044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6165" name="Text Box 1045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6166" name="Text Box 1046"/>
          <p:cNvSpPr txBox="1">
            <a:spLocks noChangeArrowheads="1"/>
          </p:cNvSpPr>
          <p:nvPr/>
        </p:nvSpPr>
        <p:spPr bwMode="auto">
          <a:xfrm>
            <a:off x="4800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6167" name="Text Box 1047"/>
          <p:cNvSpPr txBox="1">
            <a:spLocks noChangeArrowheads="1"/>
          </p:cNvSpPr>
          <p:nvPr/>
        </p:nvSpPr>
        <p:spPr bwMode="auto">
          <a:xfrm>
            <a:off x="5105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6168" name="Text Box 1048"/>
          <p:cNvSpPr txBox="1">
            <a:spLocks noChangeArrowheads="1"/>
          </p:cNvSpPr>
          <p:nvPr/>
        </p:nvSpPr>
        <p:spPr bwMode="auto">
          <a:xfrm>
            <a:off x="6019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6169" name="Text Box 1049"/>
          <p:cNvSpPr txBox="1">
            <a:spLocks noChangeArrowheads="1"/>
          </p:cNvSpPr>
          <p:nvPr/>
        </p:nvSpPr>
        <p:spPr bwMode="auto">
          <a:xfrm>
            <a:off x="5562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1142810" name="Text Box 1050"/>
          <p:cNvSpPr txBox="1">
            <a:spLocks noChangeArrowheads="1"/>
          </p:cNvSpPr>
          <p:nvPr/>
        </p:nvSpPr>
        <p:spPr bwMode="auto">
          <a:xfrm>
            <a:off x="381000" y="11430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1142811" name="Text Box 1051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6172" name="Text Box 1052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1142820" name="Oval 1060"/>
          <p:cNvSpPr>
            <a:spLocks noChangeArrowheads="1"/>
          </p:cNvSpPr>
          <p:nvPr/>
        </p:nvSpPr>
        <p:spPr bwMode="auto">
          <a:xfrm>
            <a:off x="1524000" y="52578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" name="Group 1074"/>
          <p:cNvGrpSpPr>
            <a:grpSpLocks/>
          </p:cNvGrpSpPr>
          <p:nvPr/>
        </p:nvGrpSpPr>
        <p:grpSpPr bwMode="auto">
          <a:xfrm>
            <a:off x="1600200" y="4648200"/>
            <a:ext cx="457200" cy="1524000"/>
            <a:chOff x="1008" y="2928"/>
            <a:chExt cx="288" cy="960"/>
          </a:xfrm>
        </p:grpSpPr>
        <p:grpSp>
          <p:nvGrpSpPr>
            <p:cNvPr id="6192" name="Group 1073"/>
            <p:cNvGrpSpPr>
              <a:grpSpLocks/>
            </p:cNvGrpSpPr>
            <p:nvPr/>
          </p:nvGrpSpPr>
          <p:grpSpPr bwMode="auto">
            <a:xfrm>
              <a:off x="1008" y="2928"/>
              <a:ext cx="288" cy="96"/>
              <a:chOff x="1008" y="2928"/>
              <a:chExt cx="288" cy="96"/>
            </a:xfrm>
          </p:grpSpPr>
          <p:sp>
            <p:nvSpPr>
              <p:cNvPr id="6194" name="Oval 1059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6195" name="Line 1062"/>
              <p:cNvSpPr>
                <a:spLocks noChangeShapeType="1"/>
              </p:cNvSpPr>
              <p:nvPr/>
            </p:nvSpPr>
            <p:spPr bwMode="auto">
              <a:xfrm>
                <a:off x="1008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6193" name="Line 1063"/>
            <p:cNvSpPr>
              <a:spLocks noChangeShapeType="1"/>
            </p:cNvSpPr>
            <p:nvPr/>
          </p:nvSpPr>
          <p:spPr bwMode="auto">
            <a:xfrm>
              <a:off x="1248" y="2976"/>
              <a:ext cx="0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1075"/>
          <p:cNvGrpSpPr>
            <a:grpSpLocks/>
          </p:cNvGrpSpPr>
          <p:nvPr/>
        </p:nvGrpSpPr>
        <p:grpSpPr bwMode="auto">
          <a:xfrm>
            <a:off x="1600200" y="3962400"/>
            <a:ext cx="838200" cy="2209800"/>
            <a:chOff x="1008" y="2496"/>
            <a:chExt cx="528" cy="1392"/>
          </a:xfrm>
        </p:grpSpPr>
        <p:sp>
          <p:nvSpPr>
            <p:cNvPr id="6189" name="Oval 1058"/>
            <p:cNvSpPr>
              <a:spLocks noChangeArrowheads="1"/>
            </p:cNvSpPr>
            <p:nvPr/>
          </p:nvSpPr>
          <p:spPr bwMode="auto">
            <a:xfrm>
              <a:off x="1440" y="249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90" name="Line 1064"/>
            <p:cNvSpPr>
              <a:spLocks noChangeShapeType="1"/>
            </p:cNvSpPr>
            <p:nvPr/>
          </p:nvSpPr>
          <p:spPr bwMode="auto">
            <a:xfrm>
              <a:off x="1008" y="2544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91" name="Line 1065"/>
            <p:cNvSpPr>
              <a:spLocks noChangeShapeType="1"/>
            </p:cNvSpPr>
            <p:nvPr/>
          </p:nvSpPr>
          <p:spPr bwMode="auto">
            <a:xfrm>
              <a:off x="1488" y="2544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1076"/>
          <p:cNvGrpSpPr>
            <a:grpSpLocks/>
          </p:cNvGrpSpPr>
          <p:nvPr/>
        </p:nvGrpSpPr>
        <p:grpSpPr bwMode="auto">
          <a:xfrm>
            <a:off x="1600200" y="3352800"/>
            <a:ext cx="1219200" cy="2819400"/>
            <a:chOff x="1008" y="2112"/>
            <a:chExt cx="768" cy="1776"/>
          </a:xfrm>
        </p:grpSpPr>
        <p:sp>
          <p:nvSpPr>
            <p:cNvPr id="6186" name="Oval 1057"/>
            <p:cNvSpPr>
              <a:spLocks noChangeArrowheads="1"/>
            </p:cNvSpPr>
            <p:nvPr/>
          </p:nvSpPr>
          <p:spPr bwMode="auto">
            <a:xfrm>
              <a:off x="1680" y="2112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7" name="Line 1066"/>
            <p:cNvSpPr>
              <a:spLocks noChangeShapeType="1"/>
            </p:cNvSpPr>
            <p:nvPr/>
          </p:nvSpPr>
          <p:spPr bwMode="auto">
            <a:xfrm>
              <a:off x="1008" y="21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8" name="Line 1067"/>
            <p:cNvSpPr>
              <a:spLocks noChangeShapeType="1"/>
            </p:cNvSpPr>
            <p:nvPr/>
          </p:nvSpPr>
          <p:spPr bwMode="auto">
            <a:xfrm>
              <a:off x="1728" y="2160"/>
              <a:ext cx="0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1077"/>
          <p:cNvGrpSpPr>
            <a:grpSpLocks/>
          </p:cNvGrpSpPr>
          <p:nvPr/>
        </p:nvGrpSpPr>
        <p:grpSpPr bwMode="auto">
          <a:xfrm>
            <a:off x="1600200" y="2743200"/>
            <a:ext cx="1600200" cy="3429000"/>
            <a:chOff x="1008" y="1728"/>
            <a:chExt cx="1008" cy="2160"/>
          </a:xfrm>
        </p:grpSpPr>
        <p:sp>
          <p:nvSpPr>
            <p:cNvPr id="6183" name="Oval 1056"/>
            <p:cNvSpPr>
              <a:spLocks noChangeArrowheads="1"/>
            </p:cNvSpPr>
            <p:nvPr/>
          </p:nvSpPr>
          <p:spPr bwMode="auto">
            <a:xfrm>
              <a:off x="1920" y="1728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4" name="Line 1068"/>
            <p:cNvSpPr>
              <a:spLocks noChangeShapeType="1"/>
            </p:cNvSpPr>
            <p:nvPr/>
          </p:nvSpPr>
          <p:spPr bwMode="auto">
            <a:xfrm>
              <a:off x="1008" y="1776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5" name="Line 1069"/>
            <p:cNvSpPr>
              <a:spLocks noChangeShapeType="1"/>
            </p:cNvSpPr>
            <p:nvPr/>
          </p:nvSpPr>
          <p:spPr bwMode="auto">
            <a:xfrm>
              <a:off x="1968" y="1776"/>
              <a:ext cx="0" cy="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7" name="Group 1078"/>
          <p:cNvGrpSpPr>
            <a:grpSpLocks/>
          </p:cNvGrpSpPr>
          <p:nvPr/>
        </p:nvGrpSpPr>
        <p:grpSpPr bwMode="auto">
          <a:xfrm>
            <a:off x="1600200" y="2133600"/>
            <a:ext cx="1981200" cy="4038600"/>
            <a:chOff x="1008" y="1344"/>
            <a:chExt cx="1248" cy="2544"/>
          </a:xfrm>
        </p:grpSpPr>
        <p:sp>
          <p:nvSpPr>
            <p:cNvPr id="6180" name="Oval 1055"/>
            <p:cNvSpPr>
              <a:spLocks noChangeArrowheads="1"/>
            </p:cNvSpPr>
            <p:nvPr/>
          </p:nvSpPr>
          <p:spPr bwMode="auto">
            <a:xfrm>
              <a:off x="2160" y="134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1" name="Line 1070"/>
            <p:cNvSpPr>
              <a:spLocks noChangeShapeType="1"/>
            </p:cNvSpPr>
            <p:nvPr/>
          </p:nvSpPr>
          <p:spPr bwMode="auto">
            <a:xfrm>
              <a:off x="1008" y="139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82" name="Line 1071"/>
            <p:cNvSpPr>
              <a:spLocks noChangeShapeType="1"/>
            </p:cNvSpPr>
            <p:nvPr/>
          </p:nvSpPr>
          <p:spPr bwMode="auto">
            <a:xfrm>
              <a:off x="2208" y="1392"/>
              <a:ext cx="0" cy="24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aphicFrame>
        <p:nvGraphicFramePr>
          <p:cNvPr id="6146" name="Object 3072"/>
          <p:cNvGraphicFramePr>
            <a:graphicFrameLocks/>
          </p:cNvGraphicFramePr>
          <p:nvPr/>
        </p:nvGraphicFramePr>
        <p:xfrm>
          <a:off x="5105400" y="1828800"/>
          <a:ext cx="2705100" cy="3548063"/>
        </p:xfrm>
        <a:graphic>
          <a:graphicData uri="http://schemas.openxmlformats.org/presentationml/2006/ole">
            <p:oleObj spid="_x0000_s6146" name="Documento" r:id="rId4" imgW="3493168" imgH="4020291" progId="Word.Document.8">
              <p:embed/>
            </p:oleObj>
          </a:graphicData>
        </a:graphic>
      </p:graphicFrame>
      <p:sp>
        <p:nvSpPr>
          <p:cNvPr id="1142821" name="Line 1061"/>
          <p:cNvSpPr>
            <a:spLocks noChangeShapeType="1"/>
          </p:cNvSpPr>
          <p:nvPr/>
        </p:nvSpPr>
        <p:spPr bwMode="auto">
          <a:xfrm flipV="1">
            <a:off x="1600200" y="1752600"/>
            <a:ext cx="2209800" cy="35814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14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810" grpId="0" autoUpdateAnimBg="0"/>
      <p:bldP spid="1142811" grpId="0" autoUpdateAnimBg="0"/>
      <p:bldP spid="1142820" grpId="0" animBg="1"/>
      <p:bldP spid="11428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Oferta del Mercado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46883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81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u="sng" smtClean="0">
                <a:solidFill>
                  <a:srgbClr val="B0001D"/>
                </a:solidFill>
              </a:rPr>
              <a:t>La oferta del mercado</a:t>
            </a:r>
            <a:r>
              <a:rPr lang="en-US" smtClean="0">
                <a:solidFill>
                  <a:srgbClr val="474A81"/>
                </a:solidFill>
              </a:rPr>
              <a:t> se refiere a la suma de todas las ofertas individuales de todos los vendedores de un bien o servicio.</a:t>
            </a:r>
          </a:p>
          <a:p>
            <a:pPr>
              <a:lnSpc>
                <a:spcPct val="8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Gráficamente, las curvas de oferta individuales se suman </a:t>
            </a:r>
            <a:r>
              <a:rPr lang="en-US" i="1" u="sng" smtClean="0">
                <a:solidFill>
                  <a:srgbClr val="B0001D"/>
                </a:solidFill>
              </a:rPr>
              <a:t>horizontalmente</a:t>
            </a:r>
            <a:r>
              <a:rPr lang="en-US" smtClean="0">
                <a:solidFill>
                  <a:srgbClr val="474A81"/>
                </a:solidFill>
              </a:rPr>
              <a:t> para obtener la curva de oferta del mercado.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99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Cambios en la cantidad ofertada vs. cambios en la oferta</a:t>
            </a:r>
            <a:endParaRPr lang="en-US" sz="36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49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3622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796925" algn="l"/>
              </a:tabLst>
            </a:pPr>
            <a:r>
              <a:rPr lang="en-US" smtClean="0">
                <a:solidFill>
                  <a:srgbClr val="474A81"/>
                </a:solidFill>
              </a:rPr>
              <a:t>Cambios en la </a:t>
            </a:r>
            <a:r>
              <a:rPr lang="en-US" u="sng" smtClean="0">
                <a:solidFill>
                  <a:srgbClr val="474A81"/>
                </a:solidFill>
              </a:rPr>
              <a:t>Cantidad Ofertada</a:t>
            </a:r>
            <a:endParaRPr lang="en-US" sz="2800" smtClean="0">
              <a:solidFill>
                <a:srgbClr val="474A81"/>
              </a:solidFill>
            </a:endParaRP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Movimiento a lo largo de la curva de oferta.</a:t>
            </a: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z="2800" smtClean="0">
                <a:solidFill>
                  <a:srgbClr val="474A81"/>
                </a:solidFill>
              </a:rPr>
              <a:t>Resultante del cambio en el precio de mercado del producto.</a:t>
            </a:r>
            <a:endParaRPr lang="en-US" sz="2400" smtClean="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9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9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9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9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91" name="Text Box 11"/>
          <p:cNvSpPr txBox="1">
            <a:spLocks noChangeArrowheads="1"/>
          </p:cNvSpPr>
          <p:nvPr/>
        </p:nvSpPr>
        <p:spPr bwMode="auto">
          <a:xfrm>
            <a:off x="2895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1152012" name="Text Box 12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 5</a:t>
            </a:r>
          </a:p>
        </p:txBody>
      </p:sp>
      <p:sp>
        <p:nvSpPr>
          <p:cNvPr id="41993" name="Text Box 13"/>
          <p:cNvSpPr txBox="1">
            <a:spLocks noChangeArrowheads="1"/>
          </p:cNvSpPr>
          <p:nvPr/>
        </p:nvSpPr>
        <p:spPr bwMode="auto">
          <a:xfrm>
            <a:off x="228600" y="12954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41994" name="Text Box 14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41995" name="Text Box 15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41996" name="Line 16"/>
          <p:cNvSpPr>
            <a:spLocks noChangeShapeType="1"/>
          </p:cNvSpPr>
          <p:nvPr/>
        </p:nvSpPr>
        <p:spPr bwMode="auto">
          <a:xfrm flipV="1">
            <a:off x="2133600" y="21336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1997" name="Text Box 17"/>
          <p:cNvSpPr txBox="1">
            <a:spLocks noChangeArrowheads="1"/>
          </p:cNvSpPr>
          <p:nvPr/>
        </p:nvSpPr>
        <p:spPr bwMode="auto">
          <a:xfrm>
            <a:off x="6553200" y="1524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S</a:t>
            </a:r>
          </a:p>
        </p:txBody>
      </p:sp>
      <p:sp>
        <p:nvSpPr>
          <p:cNvPr id="41998" name="Text Box 18"/>
          <p:cNvSpPr txBox="1">
            <a:spLocks noChangeArrowheads="1"/>
          </p:cNvSpPr>
          <p:nvPr/>
        </p:nvSpPr>
        <p:spPr bwMode="auto">
          <a:xfrm>
            <a:off x="685800" y="45720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 1.00</a:t>
            </a:r>
          </a:p>
        </p:txBody>
      </p:sp>
      <p:sp>
        <p:nvSpPr>
          <p:cNvPr id="41999" name="Line 19"/>
          <p:cNvSpPr>
            <a:spLocks noChangeShapeType="1"/>
          </p:cNvSpPr>
          <p:nvPr/>
        </p:nvSpPr>
        <p:spPr bwMode="auto">
          <a:xfrm>
            <a:off x="16002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2000" name="Line 20"/>
          <p:cNvSpPr>
            <a:spLocks noChangeShapeType="1"/>
          </p:cNvSpPr>
          <p:nvPr/>
        </p:nvSpPr>
        <p:spPr bwMode="auto">
          <a:xfrm>
            <a:off x="3048000" y="4800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52021" name="Line 21"/>
          <p:cNvSpPr>
            <a:spLocks noChangeShapeType="1"/>
          </p:cNvSpPr>
          <p:nvPr/>
        </p:nvSpPr>
        <p:spPr bwMode="auto">
          <a:xfrm>
            <a:off x="16002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52022" name="Line 22"/>
          <p:cNvSpPr>
            <a:spLocks noChangeShapeType="1"/>
          </p:cNvSpPr>
          <p:nvPr/>
        </p:nvSpPr>
        <p:spPr bwMode="auto">
          <a:xfrm>
            <a:off x="5715000" y="28194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2003" name="Oval 23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2004" name="Oval 24"/>
          <p:cNvSpPr>
            <a:spLocks noChangeArrowheads="1"/>
          </p:cNvSpPr>
          <p:nvPr/>
        </p:nvSpPr>
        <p:spPr bwMode="auto">
          <a:xfrm>
            <a:off x="5638800" y="2743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2667000" y="4343400"/>
            <a:ext cx="381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Tahoma" charset="0"/>
              </a:rPr>
              <a:t>A</a:t>
            </a:r>
          </a:p>
        </p:txBody>
      </p:sp>
      <p:sp>
        <p:nvSpPr>
          <p:cNvPr id="1152026" name="Text Box 26"/>
          <p:cNvSpPr txBox="1">
            <a:spLocks noChangeArrowheads="1"/>
          </p:cNvSpPr>
          <p:nvPr/>
        </p:nvSpPr>
        <p:spPr bwMode="auto">
          <a:xfrm>
            <a:off x="5486400" y="2286000"/>
            <a:ext cx="381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Tahoma" charset="0"/>
              </a:rPr>
              <a:t>C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85800" y="2590800"/>
            <a:ext cx="914400" cy="1981200"/>
            <a:chOff x="432" y="1632"/>
            <a:chExt cx="576" cy="1248"/>
          </a:xfrm>
        </p:grpSpPr>
        <p:sp>
          <p:nvSpPr>
            <p:cNvPr id="42011" name="Text Box 10"/>
            <p:cNvSpPr txBox="1">
              <a:spLocks noChangeArrowheads="1"/>
            </p:cNvSpPr>
            <p:nvPr/>
          </p:nvSpPr>
          <p:spPr bwMode="auto">
            <a:xfrm>
              <a:off x="432" y="1632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latin typeface="Tahoma" charset="0"/>
                </a:rPr>
                <a:t>$3.00</a:t>
              </a:r>
            </a:p>
          </p:txBody>
        </p:sp>
        <p:sp>
          <p:nvSpPr>
            <p:cNvPr id="42012" name="Line 27"/>
            <p:cNvSpPr>
              <a:spLocks noChangeShapeType="1"/>
            </p:cNvSpPr>
            <p:nvPr/>
          </p:nvSpPr>
          <p:spPr bwMode="auto">
            <a:xfrm flipV="1">
              <a:off x="720" y="1920"/>
              <a:ext cx="0" cy="96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52028" name="Line 28"/>
          <p:cNvSpPr>
            <a:spLocks noChangeShapeType="1"/>
          </p:cNvSpPr>
          <p:nvPr/>
        </p:nvSpPr>
        <p:spPr bwMode="auto">
          <a:xfrm>
            <a:off x="3276600" y="6400800"/>
            <a:ext cx="2133600" cy="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52029" name="Line 29"/>
          <p:cNvSpPr>
            <a:spLocks noChangeShapeType="1"/>
          </p:cNvSpPr>
          <p:nvPr/>
        </p:nvSpPr>
        <p:spPr bwMode="auto">
          <a:xfrm flipV="1">
            <a:off x="3124200" y="2895600"/>
            <a:ext cx="22098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52030" name="Text Box 30"/>
          <p:cNvSpPr txBox="1">
            <a:spLocks noChangeArrowheads="1"/>
          </p:cNvSpPr>
          <p:nvPr/>
        </p:nvSpPr>
        <p:spPr bwMode="auto">
          <a:xfrm>
            <a:off x="6400800" y="2590800"/>
            <a:ext cx="2667000" cy="229552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474A8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Un incremento en el precio del barquillo provoca un </a:t>
            </a:r>
            <a:r>
              <a:rPr lang="en-US" sz="2400" b="1" u="sng">
                <a:solidFill>
                  <a:srgbClr val="000099"/>
                </a:solidFill>
              </a:rPr>
              <a:t>movimiento a lo largo de la curva de oferta</a:t>
            </a:r>
            <a:r>
              <a:rPr lang="en-US" sz="2400" b="1" i="1">
                <a:solidFill>
                  <a:srgbClr val="000099"/>
                </a:solidFill>
              </a:rPr>
              <a:t>.</a:t>
            </a:r>
            <a:endParaRPr lang="en-US" sz="24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5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2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2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5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5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12" grpId="0" autoUpdateAnimBg="0"/>
      <p:bldP spid="1152021" grpId="0" animBg="1"/>
      <p:bldP spid="1152022" grpId="0" animBg="1"/>
      <p:bldP spid="1152026" grpId="0" autoUpdateAnimBg="0"/>
      <p:bldP spid="1152028" grpId="0" animBg="1"/>
      <p:bldP spid="1152029" grpId="0" animBg="1"/>
      <p:bldP spid="115203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28956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796925" algn="l"/>
              </a:tabLst>
            </a:pPr>
            <a:r>
              <a:rPr lang="en-US" sz="3600" smtClean="0">
                <a:solidFill>
                  <a:srgbClr val="474A81"/>
                </a:solidFill>
              </a:rPr>
              <a:t>Cambios en la Oferta</a:t>
            </a:r>
            <a:endParaRPr lang="en-US" smtClean="0">
              <a:solidFill>
                <a:srgbClr val="474A81"/>
              </a:solidFill>
            </a:endParaRP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mtClean="0">
                <a:solidFill>
                  <a:srgbClr val="474A81"/>
                </a:solidFill>
              </a:rPr>
              <a:t>Un </a:t>
            </a:r>
            <a:r>
              <a:rPr lang="en-US" u="sng" smtClean="0">
                <a:solidFill>
                  <a:srgbClr val="474A81"/>
                </a:solidFill>
              </a:rPr>
              <a:t>desplazamiento</a:t>
            </a:r>
            <a:r>
              <a:rPr lang="en-US" smtClean="0">
                <a:solidFill>
                  <a:srgbClr val="474A81"/>
                </a:solidFill>
              </a:rPr>
              <a:t> en la curva de oferta, a la derecha o a la izquierda.</a:t>
            </a:r>
            <a:r>
              <a:rPr lang="en-US" smtClean="0"/>
              <a:t>  </a:t>
            </a:r>
          </a:p>
          <a:p>
            <a:pPr>
              <a:buClr>
                <a:schemeClr val="bg2"/>
              </a:buClr>
              <a:buFont typeface="Monotype Sorts" pitchFamily="2" charset="2"/>
              <a:buChar char="u"/>
              <a:tabLst>
                <a:tab pos="796925" algn="l"/>
              </a:tabLst>
            </a:pPr>
            <a:r>
              <a:rPr lang="en-US" smtClean="0">
                <a:solidFill>
                  <a:srgbClr val="474A81"/>
                </a:solidFill>
              </a:rPr>
              <a:t>Resultante de un cambio en cualquier otra variable distinta del precio.</a:t>
            </a:r>
            <a:endParaRPr lang="en-US" sz="2800" smtClean="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4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4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35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36" name="Rectangle 205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37" name="Line 2056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38" name="Line 2057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39" name="Text Box 2058"/>
          <p:cNvSpPr txBox="1">
            <a:spLocks noChangeArrowheads="1"/>
          </p:cNvSpPr>
          <p:nvPr/>
        </p:nvSpPr>
        <p:spPr bwMode="auto">
          <a:xfrm>
            <a:off x="228600" y="12954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44040" name="Text Box 2059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44041" name="Text Box 2060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44042" name="Line 2061"/>
          <p:cNvSpPr>
            <a:spLocks noChangeShapeType="1"/>
          </p:cNvSpPr>
          <p:nvPr/>
        </p:nvSpPr>
        <p:spPr bwMode="auto">
          <a:xfrm flipV="1">
            <a:off x="2133600" y="19812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4043" name="Text Box 2062"/>
          <p:cNvSpPr txBox="1">
            <a:spLocks noChangeArrowheads="1"/>
          </p:cNvSpPr>
          <p:nvPr/>
        </p:nvSpPr>
        <p:spPr bwMode="auto">
          <a:xfrm>
            <a:off x="6553200" y="1524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S</a:t>
            </a:r>
            <a:r>
              <a:rPr lang="en-US" b="1" baseline="-25000"/>
              <a:t>1</a:t>
            </a:r>
            <a:endParaRPr lang="en-US" b="1"/>
          </a:p>
        </p:txBody>
      </p:sp>
      <p:grpSp>
        <p:nvGrpSpPr>
          <p:cNvPr id="2" name="Group 2071"/>
          <p:cNvGrpSpPr>
            <a:grpSpLocks/>
          </p:cNvGrpSpPr>
          <p:nvPr/>
        </p:nvGrpSpPr>
        <p:grpSpPr bwMode="auto">
          <a:xfrm>
            <a:off x="4419600" y="1676400"/>
            <a:ext cx="4572000" cy="3886200"/>
            <a:chOff x="2784" y="1056"/>
            <a:chExt cx="2880" cy="2448"/>
          </a:xfrm>
        </p:grpSpPr>
        <p:sp>
          <p:nvSpPr>
            <p:cNvPr id="44054" name="Line 2063"/>
            <p:cNvSpPr>
              <a:spLocks noChangeShapeType="1"/>
            </p:cNvSpPr>
            <p:nvPr/>
          </p:nvSpPr>
          <p:spPr bwMode="auto">
            <a:xfrm flipV="1">
              <a:off x="2784" y="1440"/>
              <a:ext cx="2832" cy="2064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4055" name="Text Box 2064"/>
            <p:cNvSpPr txBox="1">
              <a:spLocks noChangeArrowheads="1"/>
            </p:cNvSpPr>
            <p:nvPr/>
          </p:nvSpPr>
          <p:spPr bwMode="auto">
            <a:xfrm>
              <a:off x="5280" y="1056"/>
              <a:ext cx="384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-25000"/>
                <a:t>2</a:t>
              </a:r>
              <a:endParaRPr lang="en-US" b="1"/>
            </a:p>
          </p:txBody>
        </p:sp>
      </p:grpSp>
      <p:grpSp>
        <p:nvGrpSpPr>
          <p:cNvPr id="3" name="Group 2073"/>
          <p:cNvGrpSpPr>
            <a:grpSpLocks/>
          </p:cNvGrpSpPr>
          <p:nvPr/>
        </p:nvGrpSpPr>
        <p:grpSpPr bwMode="auto">
          <a:xfrm>
            <a:off x="1676400" y="1143000"/>
            <a:ext cx="3962400" cy="2743200"/>
            <a:chOff x="1056" y="720"/>
            <a:chExt cx="2496" cy="1728"/>
          </a:xfrm>
        </p:grpSpPr>
        <p:sp>
          <p:nvSpPr>
            <p:cNvPr id="44052" name="Line 2065"/>
            <p:cNvSpPr>
              <a:spLocks noChangeShapeType="1"/>
            </p:cNvSpPr>
            <p:nvPr/>
          </p:nvSpPr>
          <p:spPr bwMode="auto">
            <a:xfrm flipV="1">
              <a:off x="1056" y="864"/>
              <a:ext cx="2112" cy="1584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4053" name="Text Box 2066"/>
            <p:cNvSpPr txBox="1">
              <a:spLocks noChangeArrowheads="1"/>
            </p:cNvSpPr>
            <p:nvPr/>
          </p:nvSpPr>
          <p:spPr bwMode="auto">
            <a:xfrm>
              <a:off x="3168" y="720"/>
              <a:ext cx="384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/>
                <a:t>S</a:t>
              </a:r>
              <a:r>
                <a:rPr lang="en-US" b="1" baseline="-25000"/>
                <a:t>3</a:t>
              </a:r>
              <a:endParaRPr lang="en-US" b="1"/>
            </a:p>
          </p:txBody>
        </p:sp>
      </p:grpSp>
      <p:grpSp>
        <p:nvGrpSpPr>
          <p:cNvPr id="4" name="Group 2072"/>
          <p:cNvGrpSpPr>
            <a:grpSpLocks/>
          </p:cNvGrpSpPr>
          <p:nvPr/>
        </p:nvGrpSpPr>
        <p:grpSpPr bwMode="auto">
          <a:xfrm>
            <a:off x="4343400" y="3581400"/>
            <a:ext cx="2514600" cy="1235075"/>
            <a:chOff x="2736" y="2256"/>
            <a:chExt cx="1584" cy="778"/>
          </a:xfrm>
        </p:grpSpPr>
        <p:sp>
          <p:nvSpPr>
            <p:cNvPr id="44050" name="Text Box 2067"/>
            <p:cNvSpPr txBox="1">
              <a:spLocks noChangeArrowheads="1"/>
            </p:cNvSpPr>
            <p:nvPr/>
          </p:nvSpPr>
          <p:spPr bwMode="auto">
            <a:xfrm>
              <a:off x="2736" y="2400"/>
              <a:ext cx="105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ahoma" charset="0"/>
                </a:rPr>
                <a:t>Se incrementa la oferta</a:t>
              </a:r>
            </a:p>
          </p:txBody>
        </p:sp>
        <p:sp>
          <p:nvSpPr>
            <p:cNvPr id="44051" name="Line 2069"/>
            <p:cNvSpPr>
              <a:spLocks noChangeShapeType="1"/>
            </p:cNvSpPr>
            <p:nvPr/>
          </p:nvSpPr>
          <p:spPr bwMode="auto">
            <a:xfrm>
              <a:off x="2928" y="2256"/>
              <a:ext cx="1392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2074"/>
          <p:cNvGrpSpPr>
            <a:grpSpLocks/>
          </p:cNvGrpSpPr>
          <p:nvPr/>
        </p:nvGrpSpPr>
        <p:grpSpPr bwMode="auto">
          <a:xfrm>
            <a:off x="2362200" y="2590800"/>
            <a:ext cx="2590800" cy="914400"/>
            <a:chOff x="1488" y="1632"/>
            <a:chExt cx="1632" cy="576"/>
          </a:xfrm>
        </p:grpSpPr>
        <p:sp>
          <p:nvSpPr>
            <p:cNvPr id="44048" name="Text Box 2068"/>
            <p:cNvSpPr txBox="1">
              <a:spLocks noChangeArrowheads="1"/>
            </p:cNvSpPr>
            <p:nvPr/>
          </p:nvSpPr>
          <p:spPr bwMode="auto">
            <a:xfrm>
              <a:off x="2064" y="1632"/>
              <a:ext cx="105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ahoma" charset="0"/>
                </a:rPr>
                <a:t>Disminuye la oferta</a:t>
              </a:r>
            </a:p>
          </p:txBody>
        </p:sp>
        <p:sp>
          <p:nvSpPr>
            <p:cNvPr id="44049" name="Line 2070"/>
            <p:cNvSpPr>
              <a:spLocks noChangeShapeType="1"/>
            </p:cNvSpPr>
            <p:nvPr/>
          </p:nvSpPr>
          <p:spPr bwMode="auto">
            <a:xfrm flipH="1">
              <a:off x="1488" y="2208"/>
              <a:ext cx="1200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600" dirty="0" err="1" smtClean="0"/>
              <a:t>Cambios</a:t>
            </a:r>
            <a:r>
              <a:rPr lang="en-US" sz="3600" dirty="0" smtClean="0"/>
              <a:t> en la </a:t>
            </a:r>
            <a:r>
              <a:rPr lang="en-US" sz="3600" dirty="0" err="1" smtClean="0"/>
              <a:t>cantidad</a:t>
            </a:r>
            <a:r>
              <a:rPr lang="en-US" sz="3600" dirty="0" smtClean="0"/>
              <a:t> </a:t>
            </a:r>
            <a:r>
              <a:rPr lang="en-US" sz="3600" dirty="0" err="1" smtClean="0"/>
              <a:t>ofertada</a:t>
            </a:r>
            <a:r>
              <a:rPr lang="en-US" sz="3600" dirty="0" smtClean="0"/>
              <a:t> vs. </a:t>
            </a:r>
            <a:r>
              <a:rPr lang="en-US" sz="3600" dirty="0" err="1" smtClean="0"/>
              <a:t>cambios</a:t>
            </a:r>
            <a:r>
              <a:rPr lang="en-US" sz="3600" dirty="0" smtClean="0"/>
              <a:t> en la </a:t>
            </a:r>
            <a:r>
              <a:rPr lang="en-US" sz="3600" dirty="0" err="1" smtClean="0"/>
              <a:t>oferta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7170" name="Object 1024"/>
          <p:cNvGraphicFramePr>
            <a:graphicFrameLocks/>
          </p:cNvGraphicFramePr>
          <p:nvPr/>
        </p:nvGraphicFramePr>
        <p:xfrm>
          <a:off x="436563" y="1772817"/>
          <a:ext cx="8167885" cy="4968552"/>
        </p:xfrm>
        <a:graphic>
          <a:graphicData uri="http://schemas.openxmlformats.org/presentationml/2006/ole">
            <p:oleObj spid="_x0000_s7170" name="Document" r:id="rId4" imgW="8352472" imgH="5020461" progId="Word.Document.8">
              <p:embed/>
            </p:oleObj>
          </a:graphicData>
        </a:graphic>
      </p:graphicFrame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228600" y="1484784"/>
            <a:ext cx="8669338" cy="857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60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La Oferta y la Demanda juntos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60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53340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600" smtClean="0">
                <a:solidFill>
                  <a:srgbClr val="B0001D"/>
                </a:solidFill>
              </a:rPr>
              <a:t>Precio de Equilibrio</a:t>
            </a:r>
            <a:endParaRPr lang="en-US" smtClean="0">
              <a:solidFill>
                <a:srgbClr val="B0001D"/>
              </a:solidFill>
            </a:endParaRPr>
          </a:p>
          <a:p>
            <a:pPr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El precio que equilibra la oferta y la demanda. Sobre un grafico, es el precio al cual las curvas de oferta y demanda se intersectan.</a:t>
            </a:r>
          </a:p>
          <a:p>
            <a:pPr>
              <a:buFont typeface="Monotype Sorts" pitchFamily="2" charset="2"/>
              <a:buNone/>
            </a:pPr>
            <a:r>
              <a:rPr lang="en-US" sz="3600" smtClean="0">
                <a:solidFill>
                  <a:srgbClr val="B0001D"/>
                </a:solidFill>
              </a:rPr>
              <a:t>Cantidad de Equilibrio</a:t>
            </a:r>
            <a:endParaRPr lang="en-US" smtClean="0">
              <a:solidFill>
                <a:srgbClr val="B0001D"/>
              </a:solidFill>
            </a:endParaRPr>
          </a:p>
          <a:p>
            <a:pPr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La cantidad que equilibra la oferta y la demanda. Sobre un grafico, es la cantidad a la cual las curvas de oferta y demanda se intersectan. </a:t>
            </a:r>
            <a:r>
              <a:rPr lang="en-US" smtClean="0">
                <a:solidFill>
                  <a:srgbClr val="474A81"/>
                </a:solidFill>
                <a:latin typeface="Monotype Sorts" pitchFamily="2" charset="2"/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0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0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graphicFrame>
        <p:nvGraphicFramePr>
          <p:cNvPr id="8194" name="Object 0"/>
          <p:cNvGraphicFramePr>
            <a:graphicFrameLocks/>
          </p:cNvGraphicFramePr>
          <p:nvPr/>
        </p:nvGraphicFramePr>
        <p:xfrm>
          <a:off x="5257800" y="1600200"/>
          <a:ext cx="3278188" cy="3892550"/>
        </p:xfrm>
        <a:graphic>
          <a:graphicData uri="http://schemas.openxmlformats.org/presentationml/2006/ole">
            <p:oleObj spid="_x0000_s8194" name="Documento" r:id="rId4" imgW="3438178" imgH="4020291" progId="Word.Document.8">
              <p:embed/>
            </p:oleObj>
          </a:graphicData>
        </a:graphic>
      </p:graphicFrame>
      <p:graphicFrame>
        <p:nvGraphicFramePr>
          <p:cNvPr id="8195" name="Object 1"/>
          <p:cNvGraphicFramePr>
            <a:graphicFrameLocks/>
          </p:cNvGraphicFramePr>
          <p:nvPr/>
        </p:nvGraphicFramePr>
        <p:xfrm>
          <a:off x="698500" y="1612900"/>
          <a:ext cx="3271838" cy="3752850"/>
        </p:xfrm>
        <a:graphic>
          <a:graphicData uri="http://schemas.openxmlformats.org/presentationml/2006/ole">
            <p:oleObj spid="_x0000_s8195" name="Documento" r:id="rId5" imgW="3502154" imgH="4020291" progId="Word.Document.8">
              <p:embed/>
            </p:oleObj>
          </a:graphicData>
        </a:graphic>
      </p:graphicFrame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2971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474A81"/>
                </a:solidFill>
                <a:latin typeface="Tahoma" charset="0"/>
              </a:rPr>
              <a:t>Tabla de Demanda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562600" y="106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474A81"/>
                </a:solidFill>
                <a:latin typeface="Tahoma" charset="0"/>
              </a:rPr>
              <a:t>Tabla de Oferta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0" y="3810000"/>
            <a:ext cx="3200400" cy="1828800"/>
            <a:chOff x="480" y="2496"/>
            <a:chExt cx="2016" cy="1152"/>
          </a:xfrm>
        </p:grpSpPr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562600" y="3733800"/>
            <a:ext cx="2819400" cy="1905000"/>
            <a:chOff x="3504" y="2448"/>
            <a:chExt cx="1776" cy="1200"/>
          </a:xfrm>
        </p:grpSpPr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62253" name="Text Box 13"/>
          <p:cNvSpPr txBox="1">
            <a:spLocks noChangeArrowheads="1"/>
          </p:cNvSpPr>
          <p:nvPr/>
        </p:nvSpPr>
        <p:spPr bwMode="auto">
          <a:xfrm>
            <a:off x="1524000" y="5638800"/>
            <a:ext cx="6400800" cy="860425"/>
          </a:xfrm>
          <a:prstGeom prst="rect">
            <a:avLst/>
          </a:prstGeom>
          <a:noFill/>
          <a:ln w="38100">
            <a:solidFill>
              <a:srgbClr val="FC0128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474A81"/>
                </a:solidFill>
                <a:latin typeface="Arial" charset="0"/>
              </a:rPr>
              <a:t>Al precio $2.00, la cantidad demandada es igual a la cantidad ofertada!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5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676400"/>
            <a:ext cx="7981950" cy="815975"/>
          </a:xfrm>
          <a:noFill/>
        </p:spPr>
        <p:txBody>
          <a:bodyPr/>
          <a:lstStyle/>
          <a:p>
            <a:pPr>
              <a:buClr>
                <a:schemeClr val="bg2"/>
              </a:buClr>
              <a:buFont typeface="Monotype Sorts" pitchFamily="2" charset="2"/>
              <a:buChar char="u"/>
            </a:pPr>
            <a:r>
              <a:rPr lang="es-MX" smtClean="0">
                <a:solidFill>
                  <a:srgbClr val="000099"/>
                </a:solidFill>
              </a:rPr>
              <a:t>Los compradores determinan la </a:t>
            </a:r>
            <a:r>
              <a:rPr lang="es-MX" smtClean="0">
                <a:solidFill>
                  <a:srgbClr val="B0001D"/>
                </a:solidFill>
              </a:rPr>
              <a:t>demanda</a:t>
            </a:r>
            <a:r>
              <a:rPr lang="es-MX" i="1" smtClean="0">
                <a:solidFill>
                  <a:srgbClr val="B0001D"/>
                </a:solidFill>
              </a:rPr>
              <a:t>.</a:t>
            </a:r>
            <a:endParaRPr lang="es-MX" i="1" smtClean="0">
              <a:solidFill>
                <a:srgbClr val="000099"/>
              </a:solidFill>
            </a:endParaRPr>
          </a:p>
        </p:txBody>
      </p:sp>
      <p:graphicFrame>
        <p:nvGraphicFramePr>
          <p:cNvPr id="2050" name="Object 6"/>
          <p:cNvGraphicFramePr>
            <a:graphicFrameLocks/>
          </p:cNvGraphicFramePr>
          <p:nvPr/>
        </p:nvGraphicFramePr>
        <p:xfrm>
          <a:off x="1981200" y="2438400"/>
          <a:ext cx="4481513" cy="2322513"/>
        </p:xfrm>
        <a:graphic>
          <a:graphicData uri="http://schemas.openxmlformats.org/presentationml/2006/ole">
            <p:oleObj spid="_x0000_s2050" name="Clip" r:id="rId4" imgW="4481280" imgH="2322360" progId="">
              <p:embed/>
            </p:oleObj>
          </a:graphicData>
        </a:graphic>
      </p:graphicFrame>
      <p:sp>
        <p:nvSpPr>
          <p:cNvPr id="1084423" name="Text Box 7"/>
          <p:cNvSpPr txBox="1">
            <a:spLocks noChangeArrowheads="1"/>
          </p:cNvSpPr>
          <p:nvPr/>
        </p:nvSpPr>
        <p:spPr bwMode="auto">
          <a:xfrm>
            <a:off x="250825" y="5334000"/>
            <a:ext cx="83534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bg2"/>
              </a:buClr>
              <a:buSzPct val="75000"/>
              <a:buFont typeface="Monotype Sorts" pitchFamily="2" charset="2"/>
              <a:buChar char="u"/>
            </a:pPr>
            <a:r>
              <a:rPr lang="es-MX" sz="3600" b="1" smtClean="0">
                <a:solidFill>
                  <a:srgbClr val="000099"/>
                </a:solidFill>
              </a:rPr>
              <a:t>Los vendedores determinan la </a:t>
            </a:r>
            <a:r>
              <a:rPr lang="es-MX" sz="3600" b="1" smtClean="0">
                <a:solidFill>
                  <a:srgbClr val="B0001D"/>
                </a:solidFill>
              </a:rPr>
              <a:t>oferta</a:t>
            </a:r>
            <a:r>
              <a:rPr lang="es-MX" sz="3600" b="1" i="1" smtClean="0">
                <a:solidFill>
                  <a:srgbClr val="B0001D"/>
                </a:solidFill>
              </a:rPr>
              <a:t>.</a:t>
            </a:r>
            <a:endParaRPr lang="es-MX" sz="3600" b="1" i="1">
              <a:solidFill>
                <a:srgbClr val="B0001D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4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1" grpId="0" build="p" autoUpdateAnimBg="0"/>
      <p:bldP spid="108442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17"/>
          <p:cNvGrpSpPr>
            <a:grpSpLocks/>
          </p:cNvGrpSpPr>
          <p:nvPr/>
        </p:nvGrpSpPr>
        <p:grpSpPr bwMode="auto">
          <a:xfrm>
            <a:off x="1981200" y="1981200"/>
            <a:ext cx="5381625" cy="3429000"/>
            <a:chOff x="1248" y="1248"/>
            <a:chExt cx="3390" cy="2160"/>
          </a:xfrm>
        </p:grpSpPr>
        <p:sp>
          <p:nvSpPr>
            <p:cNvPr id="46124" name="Line 3083"/>
            <p:cNvSpPr>
              <a:spLocks noChangeShapeType="1"/>
            </p:cNvSpPr>
            <p:nvPr/>
          </p:nvSpPr>
          <p:spPr bwMode="auto">
            <a:xfrm flipV="1">
              <a:off x="1248" y="1344"/>
              <a:ext cx="2832" cy="2064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125" name="Rectangle 3114"/>
            <p:cNvSpPr>
              <a:spLocks noChangeArrowheads="1"/>
            </p:cNvSpPr>
            <p:nvPr/>
          </p:nvSpPr>
          <p:spPr bwMode="auto">
            <a:xfrm>
              <a:off x="4128" y="1248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39775"/>
              <a:r>
                <a:rPr lang="en-US" sz="2000" b="1">
                  <a:solidFill>
                    <a:srgbClr val="000000"/>
                  </a:solidFill>
                  <a:latin typeface="Tahoma" charset="0"/>
                </a:rPr>
                <a:t>Oferta</a:t>
              </a:r>
            </a:p>
          </p:txBody>
        </p:sp>
      </p:grpSp>
      <p:grpSp>
        <p:nvGrpSpPr>
          <p:cNvPr id="3" name="Group 3116"/>
          <p:cNvGrpSpPr>
            <a:grpSpLocks/>
          </p:cNvGrpSpPr>
          <p:nvPr/>
        </p:nvGrpSpPr>
        <p:grpSpPr bwMode="auto">
          <a:xfrm>
            <a:off x="2286000" y="2362200"/>
            <a:ext cx="5937250" cy="3505200"/>
            <a:chOff x="1440" y="1488"/>
            <a:chExt cx="3740" cy="2208"/>
          </a:xfrm>
        </p:grpSpPr>
        <p:sp>
          <p:nvSpPr>
            <p:cNvPr id="46122" name="Line 3085"/>
            <p:cNvSpPr>
              <a:spLocks noChangeShapeType="1"/>
            </p:cNvSpPr>
            <p:nvPr/>
          </p:nvSpPr>
          <p:spPr bwMode="auto">
            <a:xfrm>
              <a:off x="1440" y="1488"/>
              <a:ext cx="2928" cy="2112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123" name="Rectangle 3115"/>
            <p:cNvSpPr>
              <a:spLocks noChangeArrowheads="1"/>
            </p:cNvSpPr>
            <p:nvPr/>
          </p:nvSpPr>
          <p:spPr bwMode="auto">
            <a:xfrm>
              <a:off x="4416" y="3504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39775"/>
              <a:r>
                <a:rPr lang="en-US" sz="2000" b="1">
                  <a:solidFill>
                    <a:srgbClr val="000000"/>
                  </a:solidFill>
                  <a:latin typeface="Tahoma" charset="0"/>
                </a:rPr>
                <a:t>Demanda</a:t>
              </a:r>
            </a:p>
          </p:txBody>
        </p:sp>
      </p:grpSp>
      <p:grpSp>
        <p:nvGrpSpPr>
          <p:cNvPr id="4" name="Group 3118"/>
          <p:cNvGrpSpPr>
            <a:grpSpLocks/>
          </p:cNvGrpSpPr>
          <p:nvPr/>
        </p:nvGrpSpPr>
        <p:grpSpPr bwMode="auto">
          <a:xfrm>
            <a:off x="1600200" y="3810000"/>
            <a:ext cx="2667000" cy="2362200"/>
            <a:chOff x="1008" y="2400"/>
            <a:chExt cx="1680" cy="1488"/>
          </a:xfrm>
        </p:grpSpPr>
        <p:sp>
          <p:nvSpPr>
            <p:cNvPr id="46120" name="Line 3101"/>
            <p:cNvSpPr>
              <a:spLocks noChangeShapeType="1"/>
            </p:cNvSpPr>
            <p:nvPr/>
          </p:nvSpPr>
          <p:spPr bwMode="auto">
            <a:xfrm flipH="1">
              <a:off x="1008" y="2400"/>
              <a:ext cx="1680" cy="0"/>
            </a:xfrm>
            <a:prstGeom prst="line">
              <a:avLst/>
            </a:prstGeom>
            <a:noFill/>
            <a:ln w="38100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121" name="Line 3100"/>
            <p:cNvSpPr>
              <a:spLocks noChangeShapeType="1"/>
            </p:cNvSpPr>
            <p:nvPr/>
          </p:nvSpPr>
          <p:spPr bwMode="auto">
            <a:xfrm flipV="1">
              <a:off x="2688" y="2400"/>
              <a:ext cx="0" cy="1488"/>
            </a:xfrm>
            <a:prstGeom prst="line">
              <a:avLst/>
            </a:prstGeom>
            <a:noFill/>
            <a:ln w="38100">
              <a:solidFill>
                <a:srgbClr val="FC0128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6085" name="Rectangle 307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86" name="Rectangle 3075"/>
          <p:cNvSpPr>
            <a:spLocks noChangeArrowheads="1"/>
          </p:cNvSpPr>
          <p:nvPr/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87" name="Rectangle 307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88" name="Rectangle 3078"/>
          <p:cNvSpPr>
            <a:spLocks noChangeArrowheads="1"/>
          </p:cNvSpPr>
          <p:nvPr/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89" name="Line 3079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90" name="Line 3080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91" name="Text Box 3081"/>
          <p:cNvSpPr txBox="1">
            <a:spLocks noChangeArrowheads="1"/>
          </p:cNvSpPr>
          <p:nvPr/>
        </p:nvSpPr>
        <p:spPr bwMode="auto">
          <a:xfrm>
            <a:off x="228600" y="12954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46092" name="Text Box 3082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46093" name="Rectangle 3086"/>
          <p:cNvSpPr>
            <a:spLocks noChangeArrowheads="1"/>
          </p:cNvSpPr>
          <p:nvPr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6094" name="Text Box 3087"/>
          <p:cNvSpPr txBox="1">
            <a:spLocks noChangeArrowheads="1"/>
          </p:cNvSpPr>
          <p:nvPr/>
        </p:nvSpPr>
        <p:spPr bwMode="auto">
          <a:xfrm>
            <a:off x="2286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46095" name="Text Box 3088"/>
          <p:cNvSpPr txBox="1">
            <a:spLocks noChangeArrowheads="1"/>
          </p:cNvSpPr>
          <p:nvPr/>
        </p:nvSpPr>
        <p:spPr bwMode="auto">
          <a:xfrm>
            <a:off x="1905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46096" name="Text Box 3089"/>
          <p:cNvSpPr txBox="1">
            <a:spLocks noChangeArrowheads="1"/>
          </p:cNvSpPr>
          <p:nvPr/>
        </p:nvSpPr>
        <p:spPr bwMode="auto">
          <a:xfrm>
            <a:off x="2667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46097" name="Text Box 3090"/>
          <p:cNvSpPr txBox="1">
            <a:spLocks noChangeArrowheads="1"/>
          </p:cNvSpPr>
          <p:nvPr/>
        </p:nvSpPr>
        <p:spPr bwMode="auto">
          <a:xfrm>
            <a:off x="3048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46098" name="Text Box 3091"/>
          <p:cNvSpPr txBox="1">
            <a:spLocks noChangeArrowheads="1"/>
          </p:cNvSpPr>
          <p:nvPr/>
        </p:nvSpPr>
        <p:spPr bwMode="auto">
          <a:xfrm>
            <a:off x="3429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46099" name="Text Box 3092"/>
          <p:cNvSpPr txBox="1">
            <a:spLocks noChangeArrowheads="1"/>
          </p:cNvSpPr>
          <p:nvPr/>
        </p:nvSpPr>
        <p:spPr bwMode="auto">
          <a:xfrm>
            <a:off x="3733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46100" name="Text Box 3093"/>
          <p:cNvSpPr txBox="1">
            <a:spLocks noChangeArrowheads="1"/>
          </p:cNvSpPr>
          <p:nvPr/>
        </p:nvSpPr>
        <p:spPr bwMode="auto">
          <a:xfrm>
            <a:off x="4114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46101" name="Text Box 3094"/>
          <p:cNvSpPr txBox="1">
            <a:spLocks noChangeArrowheads="1"/>
          </p:cNvSpPr>
          <p:nvPr/>
        </p:nvSpPr>
        <p:spPr bwMode="auto">
          <a:xfrm>
            <a:off x="4495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46102" name="Text Box 3095"/>
          <p:cNvSpPr txBox="1">
            <a:spLocks noChangeArrowheads="1"/>
          </p:cNvSpPr>
          <p:nvPr/>
        </p:nvSpPr>
        <p:spPr bwMode="auto">
          <a:xfrm>
            <a:off x="4876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46103" name="Text Box 3096"/>
          <p:cNvSpPr txBox="1">
            <a:spLocks noChangeArrowheads="1"/>
          </p:cNvSpPr>
          <p:nvPr/>
        </p:nvSpPr>
        <p:spPr bwMode="auto">
          <a:xfrm>
            <a:off x="5181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46104" name="Text Box 3097"/>
          <p:cNvSpPr txBox="1">
            <a:spLocks noChangeArrowheads="1"/>
          </p:cNvSpPr>
          <p:nvPr/>
        </p:nvSpPr>
        <p:spPr bwMode="auto">
          <a:xfrm>
            <a:off x="60960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46105" name="Text Box 3098"/>
          <p:cNvSpPr txBox="1">
            <a:spLocks noChangeArrowheads="1"/>
          </p:cNvSpPr>
          <p:nvPr/>
        </p:nvSpPr>
        <p:spPr bwMode="auto">
          <a:xfrm>
            <a:off x="5638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46106" name="Text Box 3099"/>
          <p:cNvSpPr txBox="1">
            <a:spLocks noChangeArrowheads="1"/>
          </p:cNvSpPr>
          <p:nvPr/>
        </p:nvSpPr>
        <p:spPr bwMode="auto">
          <a:xfrm>
            <a:off x="1447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46107" name="Text Box 3102"/>
          <p:cNvSpPr txBox="1">
            <a:spLocks noChangeArrowheads="1"/>
          </p:cNvSpPr>
          <p:nvPr/>
        </p:nvSpPr>
        <p:spPr bwMode="auto">
          <a:xfrm>
            <a:off x="609600" y="23622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46108" name="Text Box 3103"/>
          <p:cNvSpPr txBox="1">
            <a:spLocks noChangeArrowheads="1"/>
          </p:cNvSpPr>
          <p:nvPr/>
        </p:nvSpPr>
        <p:spPr bwMode="auto">
          <a:xfrm>
            <a:off x="762000" y="2971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46109" name="Text Box 3104"/>
          <p:cNvSpPr txBox="1">
            <a:spLocks noChangeArrowheads="1"/>
          </p:cNvSpPr>
          <p:nvPr/>
        </p:nvSpPr>
        <p:spPr bwMode="auto">
          <a:xfrm>
            <a:off x="762000" y="35814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46110" name="Text Box 3105"/>
          <p:cNvSpPr txBox="1">
            <a:spLocks noChangeArrowheads="1"/>
          </p:cNvSpPr>
          <p:nvPr/>
        </p:nvSpPr>
        <p:spPr bwMode="auto">
          <a:xfrm>
            <a:off x="762000" y="4267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46111" name="Text Box 3106"/>
          <p:cNvSpPr txBox="1">
            <a:spLocks noChangeArrowheads="1"/>
          </p:cNvSpPr>
          <p:nvPr/>
        </p:nvSpPr>
        <p:spPr bwMode="auto">
          <a:xfrm>
            <a:off x="762000" y="4876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46112" name="Text Box 3107"/>
          <p:cNvSpPr txBox="1">
            <a:spLocks noChangeArrowheads="1"/>
          </p:cNvSpPr>
          <p:nvPr/>
        </p:nvSpPr>
        <p:spPr bwMode="auto">
          <a:xfrm>
            <a:off x="762000" y="5562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grpSp>
        <p:nvGrpSpPr>
          <p:cNvPr id="5" name="Group 3120"/>
          <p:cNvGrpSpPr>
            <a:grpSpLocks/>
          </p:cNvGrpSpPr>
          <p:nvPr/>
        </p:nvGrpSpPr>
        <p:grpSpPr bwMode="auto">
          <a:xfrm>
            <a:off x="609600" y="2819400"/>
            <a:ext cx="8534400" cy="3810000"/>
            <a:chOff x="384" y="1776"/>
            <a:chExt cx="5376" cy="2400"/>
          </a:xfrm>
        </p:grpSpPr>
        <p:grpSp>
          <p:nvGrpSpPr>
            <p:cNvPr id="46114" name="Group 3119"/>
            <p:cNvGrpSpPr>
              <a:grpSpLocks/>
            </p:cNvGrpSpPr>
            <p:nvPr/>
          </p:nvGrpSpPr>
          <p:grpSpPr bwMode="auto">
            <a:xfrm>
              <a:off x="2592" y="1776"/>
              <a:ext cx="3168" cy="672"/>
              <a:chOff x="2592" y="1776"/>
              <a:chExt cx="3168" cy="672"/>
            </a:xfrm>
          </p:grpSpPr>
          <p:sp>
            <p:nvSpPr>
              <p:cNvPr id="46117" name="Oval 3108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144" cy="144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6118" name="Line 3109"/>
              <p:cNvSpPr>
                <a:spLocks noChangeShapeType="1"/>
              </p:cNvSpPr>
              <p:nvPr/>
            </p:nvSpPr>
            <p:spPr bwMode="auto">
              <a:xfrm flipV="1">
                <a:off x="2736" y="2016"/>
                <a:ext cx="182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6119" name="Text Box 3110"/>
              <p:cNvSpPr txBox="1">
                <a:spLocks noChangeArrowheads="1"/>
              </p:cNvSpPr>
              <p:nvPr/>
            </p:nvSpPr>
            <p:spPr bwMode="auto">
              <a:xfrm>
                <a:off x="4512" y="1776"/>
                <a:ext cx="124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Tahoma" charset="0"/>
                  </a:rPr>
                  <a:t>equilibrio</a:t>
                </a:r>
              </a:p>
            </p:txBody>
          </p:sp>
        </p:grpSp>
        <p:sp>
          <p:nvSpPr>
            <p:cNvPr id="46115" name="Oval 3111"/>
            <p:cNvSpPr>
              <a:spLocks noChangeArrowheads="1"/>
            </p:cNvSpPr>
            <p:nvPr/>
          </p:nvSpPr>
          <p:spPr bwMode="auto">
            <a:xfrm>
              <a:off x="384" y="2208"/>
              <a:ext cx="57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116" name="Oval 3112"/>
            <p:cNvSpPr>
              <a:spLocks noChangeArrowheads="1"/>
            </p:cNvSpPr>
            <p:nvPr/>
          </p:nvSpPr>
          <p:spPr bwMode="auto">
            <a:xfrm>
              <a:off x="2544" y="3840"/>
              <a:ext cx="336" cy="336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 flipH="1">
            <a:off x="1600200" y="3810000"/>
            <a:ext cx="2667000" cy="0"/>
          </a:xfrm>
          <a:prstGeom prst="line">
            <a:avLst/>
          </a:prstGeom>
          <a:noFill/>
          <a:ln w="38100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flipV="1">
            <a:off x="4267200" y="3810000"/>
            <a:ext cx="0" cy="2362200"/>
          </a:xfrm>
          <a:prstGeom prst="line">
            <a:avLst/>
          </a:prstGeom>
          <a:noFill/>
          <a:ln w="38100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048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28600" y="1295400"/>
            <a:ext cx="15240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Precio del barquillo de helado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315200" y="5942013"/>
            <a:ext cx="15240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Tahoma" charset="0"/>
              </a:rPr>
              <a:t>Cantidad de barquillos</a:t>
            </a: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1981200" y="21336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>
            <a:off x="2286000" y="2362200"/>
            <a:ext cx="4648200" cy="33528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2286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</a:t>
            </a: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1905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2667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3</a:t>
            </a:r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3048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4</a:t>
            </a:r>
          </a:p>
        </p:txBody>
      </p:sp>
      <p:sp>
        <p:nvSpPr>
          <p:cNvPr id="47123" name="Text Box 20"/>
          <p:cNvSpPr txBox="1">
            <a:spLocks noChangeArrowheads="1"/>
          </p:cNvSpPr>
          <p:nvPr/>
        </p:nvSpPr>
        <p:spPr bwMode="auto">
          <a:xfrm>
            <a:off x="34290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5</a:t>
            </a:r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3733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6</a:t>
            </a:r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4114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7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4495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8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48006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9</a:t>
            </a:r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51054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10</a:t>
            </a:r>
          </a:p>
        </p:txBody>
      </p: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60960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12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5638800" y="6172200"/>
            <a:ext cx="533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11</a:t>
            </a:r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>
            <a:off x="1447800" y="6172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</a:t>
            </a:r>
          </a:p>
        </p:txBody>
      </p:sp>
      <p:sp>
        <p:nvSpPr>
          <p:cNvPr id="47132" name="Text Box 29"/>
          <p:cNvSpPr txBox="1">
            <a:spLocks noChangeArrowheads="1"/>
          </p:cNvSpPr>
          <p:nvPr/>
        </p:nvSpPr>
        <p:spPr bwMode="auto">
          <a:xfrm>
            <a:off x="609600" y="22860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$3.00</a:t>
            </a:r>
          </a:p>
        </p:txBody>
      </p:sp>
      <p:sp>
        <p:nvSpPr>
          <p:cNvPr id="47133" name="Text Box 30"/>
          <p:cNvSpPr txBox="1">
            <a:spLocks noChangeArrowheads="1"/>
          </p:cNvSpPr>
          <p:nvPr/>
        </p:nvSpPr>
        <p:spPr bwMode="auto">
          <a:xfrm>
            <a:off x="762000" y="2895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2.50</a:t>
            </a:r>
          </a:p>
        </p:txBody>
      </p:sp>
      <p:sp>
        <p:nvSpPr>
          <p:cNvPr id="47134" name="Text Box 31"/>
          <p:cNvSpPr txBox="1">
            <a:spLocks noChangeArrowheads="1"/>
          </p:cNvSpPr>
          <p:nvPr/>
        </p:nvSpPr>
        <p:spPr bwMode="auto">
          <a:xfrm>
            <a:off x="762000" y="35814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2.00</a:t>
            </a:r>
          </a:p>
        </p:txBody>
      </p:sp>
      <p:sp>
        <p:nvSpPr>
          <p:cNvPr id="47135" name="Text Box 32"/>
          <p:cNvSpPr txBox="1">
            <a:spLocks noChangeArrowheads="1"/>
          </p:cNvSpPr>
          <p:nvPr/>
        </p:nvSpPr>
        <p:spPr bwMode="auto">
          <a:xfrm>
            <a:off x="762000" y="42672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1.50</a:t>
            </a:r>
          </a:p>
        </p:txBody>
      </p:sp>
      <p:sp>
        <p:nvSpPr>
          <p:cNvPr id="47136" name="Text Box 33"/>
          <p:cNvSpPr txBox="1">
            <a:spLocks noChangeArrowheads="1"/>
          </p:cNvSpPr>
          <p:nvPr/>
        </p:nvSpPr>
        <p:spPr bwMode="auto">
          <a:xfrm>
            <a:off x="762000" y="48768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1.00</a:t>
            </a:r>
          </a:p>
        </p:txBody>
      </p:sp>
      <p:sp>
        <p:nvSpPr>
          <p:cNvPr id="47137" name="Text Box 34"/>
          <p:cNvSpPr txBox="1">
            <a:spLocks noChangeArrowheads="1"/>
          </p:cNvSpPr>
          <p:nvPr/>
        </p:nvSpPr>
        <p:spPr bwMode="auto">
          <a:xfrm>
            <a:off x="762000" y="55626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ahoma" charset="0"/>
              </a:rPr>
              <a:t>0.50</a:t>
            </a:r>
          </a:p>
        </p:txBody>
      </p:sp>
      <p:sp>
        <p:nvSpPr>
          <p:cNvPr id="47138" name="Oval 35"/>
          <p:cNvSpPr>
            <a:spLocks noChangeArrowheads="1"/>
          </p:cNvSpPr>
          <p:nvPr/>
        </p:nvSpPr>
        <p:spPr bwMode="auto">
          <a:xfrm>
            <a:off x="4114800" y="3657600"/>
            <a:ext cx="228600" cy="2286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7139" name="Rectangle 40"/>
          <p:cNvSpPr>
            <a:spLocks noChangeArrowheads="1"/>
          </p:cNvSpPr>
          <p:nvPr/>
        </p:nvSpPr>
        <p:spPr bwMode="auto">
          <a:xfrm>
            <a:off x="6553200" y="1981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000" b="1">
                <a:solidFill>
                  <a:srgbClr val="000000"/>
                </a:solidFill>
                <a:latin typeface="Tahoma" charset="0"/>
              </a:rPr>
              <a:t>Oferta</a:t>
            </a:r>
          </a:p>
        </p:txBody>
      </p:sp>
      <p:sp>
        <p:nvSpPr>
          <p:cNvPr id="47140" name="Rectangle 41"/>
          <p:cNvSpPr>
            <a:spLocks noChangeArrowheads="1"/>
          </p:cNvSpPr>
          <p:nvPr/>
        </p:nvSpPr>
        <p:spPr bwMode="auto">
          <a:xfrm>
            <a:off x="7010400" y="5562600"/>
            <a:ext cx="121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000" b="1">
                <a:solidFill>
                  <a:srgbClr val="000000"/>
                </a:solidFill>
                <a:latin typeface="Tahoma" charset="0"/>
              </a:rPr>
              <a:t>Demanda</a:t>
            </a:r>
          </a:p>
        </p:txBody>
      </p:sp>
      <p:sp>
        <p:nvSpPr>
          <p:cNvPr id="1217578" name="Line 42"/>
          <p:cNvSpPr>
            <a:spLocks noChangeShapeType="1"/>
          </p:cNvSpPr>
          <p:nvPr/>
        </p:nvSpPr>
        <p:spPr bwMode="auto">
          <a:xfrm>
            <a:off x="1600200" y="3048000"/>
            <a:ext cx="3657600" cy="0"/>
          </a:xfrm>
          <a:prstGeom prst="line">
            <a:avLst/>
          </a:prstGeom>
          <a:noFill/>
          <a:ln w="38100">
            <a:solidFill>
              <a:srgbClr val="DE381C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7579" name="Line 43"/>
          <p:cNvSpPr>
            <a:spLocks noChangeShapeType="1"/>
          </p:cNvSpPr>
          <p:nvPr/>
        </p:nvSpPr>
        <p:spPr bwMode="auto">
          <a:xfrm>
            <a:off x="3200400" y="3048000"/>
            <a:ext cx="0" cy="3124200"/>
          </a:xfrm>
          <a:prstGeom prst="line">
            <a:avLst/>
          </a:prstGeom>
          <a:noFill/>
          <a:ln w="38100">
            <a:solidFill>
              <a:srgbClr val="DE381C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7580" name="Line 44"/>
          <p:cNvSpPr>
            <a:spLocks noChangeShapeType="1"/>
          </p:cNvSpPr>
          <p:nvPr/>
        </p:nvSpPr>
        <p:spPr bwMode="auto">
          <a:xfrm>
            <a:off x="5257800" y="3124200"/>
            <a:ext cx="0" cy="3048000"/>
          </a:xfrm>
          <a:prstGeom prst="line">
            <a:avLst/>
          </a:prstGeom>
          <a:noFill/>
          <a:ln w="38100">
            <a:solidFill>
              <a:srgbClr val="DE381C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7581" name="AutoShape 45"/>
          <p:cNvSpPr>
            <a:spLocks/>
          </p:cNvSpPr>
          <p:nvPr/>
        </p:nvSpPr>
        <p:spPr bwMode="auto">
          <a:xfrm rot="5411755">
            <a:off x="4033838" y="1757362"/>
            <a:ext cx="387350" cy="2054225"/>
          </a:xfrm>
          <a:prstGeom prst="leftBrace">
            <a:avLst>
              <a:gd name="adj1" fmla="val 44194"/>
              <a:gd name="adj2" fmla="val 50000"/>
            </a:avLst>
          </a:prstGeom>
          <a:noFill/>
          <a:ln w="38100">
            <a:solidFill>
              <a:srgbClr val="FC012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7582" name="Rectangle 46"/>
          <p:cNvSpPr>
            <a:spLocks noChangeArrowheads="1"/>
          </p:cNvSpPr>
          <p:nvPr/>
        </p:nvSpPr>
        <p:spPr bwMode="auto">
          <a:xfrm>
            <a:off x="3657600" y="2209800"/>
            <a:ext cx="1589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400" b="1">
                <a:solidFill>
                  <a:srgbClr val="000000"/>
                </a:solidFill>
                <a:latin typeface="Tahoma" charset="0"/>
              </a:rPr>
              <a:t>Excedente</a:t>
            </a:r>
          </a:p>
        </p:txBody>
      </p:sp>
      <p:sp>
        <p:nvSpPr>
          <p:cNvPr id="1217583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Exceso de Oferta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7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7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7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7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7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7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1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78" grpId="0" animBg="1"/>
      <p:bldP spid="1217579" grpId="0" animBg="1"/>
      <p:bldP spid="1217580" grpId="0" animBg="1"/>
      <p:bldP spid="1217581" grpId="0" animBg="1"/>
      <p:bldP spid="121758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Excedentes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7848600" cy="31242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 algn="l"/>
            <a:r>
              <a:rPr lang="en-US" sz="2800" smtClean="0">
                <a:solidFill>
                  <a:srgbClr val="474A81"/>
                </a:solidFill>
              </a:rPr>
              <a:t>Cuando el precio está </a:t>
            </a:r>
            <a:r>
              <a:rPr lang="en-US" sz="2800" i="1" smtClean="0">
                <a:solidFill>
                  <a:srgbClr val="474A81"/>
                </a:solidFill>
              </a:rPr>
              <a:t>arriba</a:t>
            </a:r>
            <a:r>
              <a:rPr lang="en-US" sz="2800" smtClean="0">
                <a:solidFill>
                  <a:srgbClr val="474A81"/>
                </a:solidFill>
              </a:rPr>
              <a:t> del precio de equilibrio, la cantidad ofertada excede la cantidad demandada. Hay un exceso de oferta o </a:t>
            </a:r>
            <a:r>
              <a:rPr lang="en-US" sz="2800" smtClean="0">
                <a:solidFill>
                  <a:srgbClr val="B0001D"/>
                </a:solidFill>
              </a:rPr>
              <a:t>excedente.</a:t>
            </a:r>
            <a:r>
              <a:rPr lang="en-US" sz="2800" smtClean="0"/>
              <a:t>  </a:t>
            </a:r>
            <a:r>
              <a:rPr lang="en-US" sz="2800" smtClean="0">
                <a:solidFill>
                  <a:srgbClr val="474A81"/>
                </a:solidFill>
              </a:rPr>
              <a:t>Los vendedores bajarán el precio para incrementar las ventas, y, en consecuencia, se mueven en dirección al equilibrio.</a:t>
            </a:r>
            <a:endParaRPr lang="en-US" sz="28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8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087"/>
          <p:cNvSpPr>
            <a:spLocks noChangeShapeType="1"/>
          </p:cNvSpPr>
          <p:nvPr/>
        </p:nvSpPr>
        <p:spPr bwMode="auto">
          <a:xfrm>
            <a:off x="4191000" y="3733800"/>
            <a:ext cx="0" cy="2438400"/>
          </a:xfrm>
          <a:prstGeom prst="line">
            <a:avLst/>
          </a:prstGeom>
          <a:noFill/>
          <a:ln w="38100">
            <a:solidFill>
              <a:srgbClr val="FC0128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55" name="Line 2088"/>
          <p:cNvSpPr>
            <a:spLocks noChangeShapeType="1"/>
          </p:cNvSpPr>
          <p:nvPr/>
        </p:nvSpPr>
        <p:spPr bwMode="auto">
          <a:xfrm flipH="1">
            <a:off x="1752600" y="3733800"/>
            <a:ext cx="2438400" cy="0"/>
          </a:xfrm>
          <a:prstGeom prst="line">
            <a:avLst/>
          </a:prstGeom>
          <a:noFill/>
          <a:ln w="38100">
            <a:solidFill>
              <a:srgbClr val="DE381C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69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Exceso de Demanda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49157" name="Rectangle 2051"/>
          <p:cNvSpPr>
            <a:spLocks noChangeArrowheads="1"/>
          </p:cNvSpPr>
          <p:nvPr/>
        </p:nvSpPr>
        <p:spPr bwMode="auto">
          <a:xfrm>
            <a:off x="6856413" y="6249988"/>
            <a:ext cx="14811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739775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Cantidad 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de barquillos</a:t>
            </a:r>
          </a:p>
        </p:txBody>
      </p:sp>
      <p:sp>
        <p:nvSpPr>
          <p:cNvPr id="49158" name="Rectangle 2052"/>
          <p:cNvSpPr>
            <a:spLocks noChangeArrowheads="1"/>
          </p:cNvSpPr>
          <p:nvPr/>
        </p:nvSpPr>
        <p:spPr bwMode="auto">
          <a:xfrm>
            <a:off x="481013" y="1768475"/>
            <a:ext cx="1131887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739775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Precio del</a:t>
            </a:r>
          </a:p>
          <a:p>
            <a:pPr algn="r" defTabSz="739775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barquillo 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de helado</a:t>
            </a:r>
          </a:p>
        </p:txBody>
      </p:sp>
      <p:sp>
        <p:nvSpPr>
          <p:cNvPr id="49159" name="Rectangle 2053"/>
          <p:cNvSpPr>
            <a:spLocks noChangeArrowheads="1"/>
          </p:cNvSpPr>
          <p:nvPr/>
        </p:nvSpPr>
        <p:spPr bwMode="auto">
          <a:xfrm>
            <a:off x="1066800" y="35814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Tahoma" charset="0"/>
              </a:rPr>
              <a:t>$2.00</a:t>
            </a:r>
          </a:p>
        </p:txBody>
      </p:sp>
      <p:sp>
        <p:nvSpPr>
          <p:cNvPr id="49160" name="Rectangle 2054"/>
          <p:cNvSpPr>
            <a:spLocks noChangeArrowheads="1"/>
          </p:cNvSpPr>
          <p:nvPr/>
        </p:nvSpPr>
        <p:spPr bwMode="auto">
          <a:xfrm>
            <a:off x="1674813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49161" name="Rectangle 2055"/>
          <p:cNvSpPr>
            <a:spLocks noChangeArrowheads="1"/>
          </p:cNvSpPr>
          <p:nvPr/>
        </p:nvSpPr>
        <p:spPr bwMode="auto">
          <a:xfrm>
            <a:off x="2054225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49162" name="Rectangle 2056"/>
          <p:cNvSpPr>
            <a:spLocks noChangeArrowheads="1"/>
          </p:cNvSpPr>
          <p:nvPr/>
        </p:nvSpPr>
        <p:spPr bwMode="auto">
          <a:xfrm>
            <a:off x="24066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49163" name="Rectangle 2057"/>
          <p:cNvSpPr>
            <a:spLocks noChangeArrowheads="1"/>
          </p:cNvSpPr>
          <p:nvPr/>
        </p:nvSpPr>
        <p:spPr bwMode="auto">
          <a:xfrm>
            <a:off x="2763838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49164" name="Rectangle 2058"/>
          <p:cNvSpPr>
            <a:spLocks noChangeArrowheads="1"/>
          </p:cNvSpPr>
          <p:nvPr/>
        </p:nvSpPr>
        <p:spPr bwMode="auto">
          <a:xfrm>
            <a:off x="3124200" y="6172200"/>
            <a:ext cx="10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49165" name="Rectangle 2059"/>
          <p:cNvSpPr>
            <a:spLocks noChangeArrowheads="1"/>
          </p:cNvSpPr>
          <p:nvPr/>
        </p:nvSpPr>
        <p:spPr bwMode="auto">
          <a:xfrm>
            <a:off x="34734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49166" name="Rectangle 2060"/>
          <p:cNvSpPr>
            <a:spLocks noChangeArrowheads="1"/>
          </p:cNvSpPr>
          <p:nvPr/>
        </p:nvSpPr>
        <p:spPr bwMode="auto">
          <a:xfrm>
            <a:off x="38036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49167" name="Rectangle 2061"/>
          <p:cNvSpPr>
            <a:spLocks noChangeArrowheads="1"/>
          </p:cNvSpPr>
          <p:nvPr/>
        </p:nvSpPr>
        <p:spPr bwMode="auto">
          <a:xfrm>
            <a:off x="41592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49168" name="Rectangle 2062"/>
          <p:cNvSpPr>
            <a:spLocks noChangeArrowheads="1"/>
          </p:cNvSpPr>
          <p:nvPr/>
        </p:nvSpPr>
        <p:spPr bwMode="auto">
          <a:xfrm>
            <a:off x="45148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49169" name="Rectangle 2063"/>
          <p:cNvSpPr>
            <a:spLocks noChangeArrowheads="1"/>
          </p:cNvSpPr>
          <p:nvPr/>
        </p:nvSpPr>
        <p:spPr bwMode="auto">
          <a:xfrm>
            <a:off x="4845050" y="6186488"/>
            <a:ext cx="104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49170" name="Rectangle 2064"/>
          <p:cNvSpPr>
            <a:spLocks noChangeArrowheads="1"/>
          </p:cNvSpPr>
          <p:nvPr/>
        </p:nvSpPr>
        <p:spPr bwMode="auto">
          <a:xfrm>
            <a:off x="5130800" y="6186488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49171" name="Rectangle 2065"/>
          <p:cNvSpPr>
            <a:spLocks noChangeArrowheads="1"/>
          </p:cNvSpPr>
          <p:nvPr/>
        </p:nvSpPr>
        <p:spPr bwMode="auto">
          <a:xfrm>
            <a:off x="5484813" y="6186488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11</a:t>
            </a:r>
          </a:p>
        </p:txBody>
      </p:sp>
      <p:sp>
        <p:nvSpPr>
          <p:cNvPr id="49172" name="Rectangle 2066"/>
          <p:cNvSpPr>
            <a:spLocks noChangeArrowheads="1"/>
          </p:cNvSpPr>
          <p:nvPr/>
        </p:nvSpPr>
        <p:spPr bwMode="auto">
          <a:xfrm>
            <a:off x="5838825" y="6186488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12</a:t>
            </a:r>
          </a:p>
        </p:txBody>
      </p:sp>
      <p:sp>
        <p:nvSpPr>
          <p:cNvPr id="49173" name="Line 2067"/>
          <p:cNvSpPr>
            <a:spLocks noChangeShapeType="1"/>
          </p:cNvSpPr>
          <p:nvPr/>
        </p:nvSpPr>
        <p:spPr bwMode="auto">
          <a:xfrm>
            <a:off x="2103438" y="6062663"/>
            <a:ext cx="1587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4" name="Line 2068"/>
          <p:cNvSpPr>
            <a:spLocks noChangeShapeType="1"/>
          </p:cNvSpPr>
          <p:nvPr/>
        </p:nvSpPr>
        <p:spPr bwMode="auto">
          <a:xfrm>
            <a:off x="24574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5" name="Line 2069"/>
          <p:cNvSpPr>
            <a:spLocks noChangeShapeType="1"/>
          </p:cNvSpPr>
          <p:nvPr/>
        </p:nvSpPr>
        <p:spPr bwMode="auto">
          <a:xfrm>
            <a:off x="28130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6" name="Line 2070"/>
          <p:cNvSpPr>
            <a:spLocks noChangeShapeType="1"/>
          </p:cNvSpPr>
          <p:nvPr/>
        </p:nvSpPr>
        <p:spPr bwMode="auto">
          <a:xfrm>
            <a:off x="3200400" y="6096000"/>
            <a:ext cx="0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7" name="Line 2071"/>
          <p:cNvSpPr>
            <a:spLocks noChangeShapeType="1"/>
          </p:cNvSpPr>
          <p:nvPr/>
        </p:nvSpPr>
        <p:spPr bwMode="auto">
          <a:xfrm>
            <a:off x="3522663" y="6062663"/>
            <a:ext cx="1587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8" name="Line 2072"/>
          <p:cNvSpPr>
            <a:spLocks noChangeShapeType="1"/>
          </p:cNvSpPr>
          <p:nvPr/>
        </p:nvSpPr>
        <p:spPr bwMode="auto">
          <a:xfrm>
            <a:off x="38544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79" name="Line 2073"/>
          <p:cNvSpPr>
            <a:spLocks noChangeShapeType="1"/>
          </p:cNvSpPr>
          <p:nvPr/>
        </p:nvSpPr>
        <p:spPr bwMode="auto">
          <a:xfrm>
            <a:off x="4564063" y="6062663"/>
            <a:ext cx="1587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0" name="Line 2074"/>
          <p:cNvSpPr>
            <a:spLocks noChangeShapeType="1"/>
          </p:cNvSpPr>
          <p:nvPr/>
        </p:nvSpPr>
        <p:spPr bwMode="auto">
          <a:xfrm>
            <a:off x="48958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1" name="Line 2075"/>
          <p:cNvSpPr>
            <a:spLocks noChangeShapeType="1"/>
          </p:cNvSpPr>
          <p:nvPr/>
        </p:nvSpPr>
        <p:spPr bwMode="auto">
          <a:xfrm>
            <a:off x="52514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2" name="Line 2076"/>
          <p:cNvSpPr>
            <a:spLocks noChangeShapeType="1"/>
          </p:cNvSpPr>
          <p:nvPr/>
        </p:nvSpPr>
        <p:spPr bwMode="auto">
          <a:xfrm>
            <a:off x="5605463" y="6062663"/>
            <a:ext cx="1587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3" name="Line 2077"/>
          <p:cNvSpPr>
            <a:spLocks noChangeShapeType="1"/>
          </p:cNvSpPr>
          <p:nvPr/>
        </p:nvSpPr>
        <p:spPr bwMode="auto">
          <a:xfrm>
            <a:off x="5959475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4" name="Line 2078"/>
          <p:cNvSpPr>
            <a:spLocks noChangeShapeType="1"/>
          </p:cNvSpPr>
          <p:nvPr/>
        </p:nvSpPr>
        <p:spPr bwMode="auto">
          <a:xfrm>
            <a:off x="62928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5" name="Line 2079"/>
          <p:cNvSpPr>
            <a:spLocks noChangeShapeType="1"/>
          </p:cNvSpPr>
          <p:nvPr/>
        </p:nvSpPr>
        <p:spPr bwMode="auto">
          <a:xfrm>
            <a:off x="4210050" y="6062663"/>
            <a:ext cx="1588" cy="123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6" name="Rectangle 2080"/>
          <p:cNvSpPr>
            <a:spLocks noChangeArrowheads="1"/>
          </p:cNvSpPr>
          <p:nvPr/>
        </p:nvSpPr>
        <p:spPr bwMode="auto">
          <a:xfrm>
            <a:off x="6194425" y="6186488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13</a:t>
            </a:r>
          </a:p>
        </p:txBody>
      </p:sp>
      <p:sp>
        <p:nvSpPr>
          <p:cNvPr id="49187" name="Freeform 2081"/>
          <p:cNvSpPr>
            <a:spLocks/>
          </p:cNvSpPr>
          <p:nvPr/>
        </p:nvSpPr>
        <p:spPr bwMode="auto">
          <a:xfrm>
            <a:off x="1744663" y="1762125"/>
            <a:ext cx="6746875" cy="4425950"/>
          </a:xfrm>
          <a:custGeom>
            <a:avLst/>
            <a:gdLst>
              <a:gd name="T0" fmla="*/ 0 w 4250"/>
              <a:gd name="T1" fmla="*/ 0 h 2788"/>
              <a:gd name="T2" fmla="*/ 0 w 4250"/>
              <a:gd name="T3" fmla="*/ 2787 h 2788"/>
              <a:gd name="T4" fmla="*/ 4249 w 4250"/>
              <a:gd name="T5" fmla="*/ 2787 h 2788"/>
              <a:gd name="T6" fmla="*/ 0 60000 65536"/>
              <a:gd name="T7" fmla="*/ 0 60000 65536"/>
              <a:gd name="T8" fmla="*/ 0 60000 65536"/>
              <a:gd name="T9" fmla="*/ 0 w 4250"/>
              <a:gd name="T10" fmla="*/ 0 h 2788"/>
              <a:gd name="T11" fmla="*/ 4250 w 4250"/>
              <a:gd name="T12" fmla="*/ 2788 h 27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0" h="2788">
                <a:moveTo>
                  <a:pt x="0" y="0"/>
                </a:moveTo>
                <a:lnTo>
                  <a:pt x="0" y="2787"/>
                </a:lnTo>
                <a:lnTo>
                  <a:pt x="4249" y="27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49188" name="Line 2082"/>
          <p:cNvSpPr>
            <a:spLocks noChangeShapeType="1"/>
          </p:cNvSpPr>
          <p:nvPr/>
        </p:nvSpPr>
        <p:spPr bwMode="auto">
          <a:xfrm flipH="1">
            <a:off x="1987550" y="2792413"/>
            <a:ext cx="4325938" cy="1905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89" name="Line 2083"/>
          <p:cNvSpPr>
            <a:spLocks noChangeShapeType="1"/>
          </p:cNvSpPr>
          <p:nvPr/>
        </p:nvSpPr>
        <p:spPr bwMode="auto">
          <a:xfrm>
            <a:off x="2058988" y="2773363"/>
            <a:ext cx="4419600" cy="19415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90" name="Rectangle 2084"/>
          <p:cNvSpPr>
            <a:spLocks noChangeArrowheads="1"/>
          </p:cNvSpPr>
          <p:nvPr/>
        </p:nvSpPr>
        <p:spPr bwMode="auto">
          <a:xfrm>
            <a:off x="6430963" y="2659063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000" b="1">
                <a:solidFill>
                  <a:srgbClr val="000000"/>
                </a:solidFill>
                <a:latin typeface="Tahoma" charset="0"/>
              </a:rPr>
              <a:t>Oferta</a:t>
            </a:r>
          </a:p>
        </p:txBody>
      </p:sp>
      <p:sp>
        <p:nvSpPr>
          <p:cNvPr id="49191" name="Rectangle 2085"/>
          <p:cNvSpPr>
            <a:spLocks noChangeArrowheads="1"/>
          </p:cNvSpPr>
          <p:nvPr/>
        </p:nvSpPr>
        <p:spPr bwMode="auto">
          <a:xfrm>
            <a:off x="6572250" y="4606925"/>
            <a:ext cx="121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000" b="1">
                <a:solidFill>
                  <a:srgbClr val="000000"/>
                </a:solidFill>
                <a:latin typeface="Tahoma" charset="0"/>
              </a:rPr>
              <a:t>Demanda</a:t>
            </a:r>
          </a:p>
        </p:txBody>
      </p:sp>
      <p:sp>
        <p:nvSpPr>
          <p:cNvPr id="49192" name="Freeform 2086"/>
          <p:cNvSpPr>
            <a:spLocks/>
          </p:cNvSpPr>
          <p:nvPr/>
        </p:nvSpPr>
        <p:spPr bwMode="auto">
          <a:xfrm>
            <a:off x="4159250" y="3670300"/>
            <a:ext cx="107950" cy="139700"/>
          </a:xfrm>
          <a:custGeom>
            <a:avLst/>
            <a:gdLst>
              <a:gd name="T0" fmla="*/ 30 w 76"/>
              <a:gd name="T1" fmla="*/ 57 h 58"/>
              <a:gd name="T2" fmla="*/ 60 w 76"/>
              <a:gd name="T3" fmla="*/ 57 h 58"/>
              <a:gd name="T4" fmla="*/ 75 w 76"/>
              <a:gd name="T5" fmla="*/ 46 h 58"/>
              <a:gd name="T6" fmla="*/ 75 w 76"/>
              <a:gd name="T7" fmla="*/ 34 h 58"/>
              <a:gd name="T8" fmla="*/ 75 w 76"/>
              <a:gd name="T9" fmla="*/ 11 h 58"/>
              <a:gd name="T10" fmla="*/ 60 w 76"/>
              <a:gd name="T11" fmla="*/ 0 h 58"/>
              <a:gd name="T12" fmla="*/ 30 w 76"/>
              <a:gd name="T13" fmla="*/ 0 h 58"/>
              <a:gd name="T14" fmla="*/ 15 w 76"/>
              <a:gd name="T15" fmla="*/ 0 h 58"/>
              <a:gd name="T16" fmla="*/ 0 w 76"/>
              <a:gd name="T17" fmla="*/ 11 h 58"/>
              <a:gd name="T18" fmla="*/ 0 w 76"/>
              <a:gd name="T19" fmla="*/ 34 h 58"/>
              <a:gd name="T20" fmla="*/ 0 w 76"/>
              <a:gd name="T21" fmla="*/ 46 h 58"/>
              <a:gd name="T22" fmla="*/ 15 w 76"/>
              <a:gd name="T23" fmla="*/ 57 h 58"/>
              <a:gd name="T24" fmla="*/ 30 w 76"/>
              <a:gd name="T25" fmla="*/ 57 h 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58"/>
              <a:gd name="T41" fmla="*/ 76 w 76"/>
              <a:gd name="T42" fmla="*/ 58 h 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58">
                <a:moveTo>
                  <a:pt x="30" y="57"/>
                </a:moveTo>
                <a:lnTo>
                  <a:pt x="60" y="57"/>
                </a:lnTo>
                <a:lnTo>
                  <a:pt x="75" y="46"/>
                </a:lnTo>
                <a:lnTo>
                  <a:pt x="75" y="34"/>
                </a:lnTo>
                <a:lnTo>
                  <a:pt x="75" y="11"/>
                </a:lnTo>
                <a:lnTo>
                  <a:pt x="60" y="0"/>
                </a:lnTo>
                <a:lnTo>
                  <a:pt x="30" y="0"/>
                </a:lnTo>
                <a:lnTo>
                  <a:pt x="15" y="0"/>
                </a:lnTo>
                <a:lnTo>
                  <a:pt x="0" y="11"/>
                </a:lnTo>
                <a:lnTo>
                  <a:pt x="0" y="34"/>
                </a:lnTo>
                <a:lnTo>
                  <a:pt x="0" y="46"/>
                </a:lnTo>
                <a:lnTo>
                  <a:pt x="15" y="57"/>
                </a:lnTo>
                <a:lnTo>
                  <a:pt x="30" y="5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1169449" name="Line 2089"/>
          <p:cNvSpPr>
            <a:spLocks noChangeShapeType="1"/>
          </p:cNvSpPr>
          <p:nvPr/>
        </p:nvSpPr>
        <p:spPr bwMode="auto">
          <a:xfrm flipV="1">
            <a:off x="3200400" y="4191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69450" name="Line 2090"/>
          <p:cNvSpPr>
            <a:spLocks noChangeShapeType="1"/>
          </p:cNvSpPr>
          <p:nvPr/>
        </p:nvSpPr>
        <p:spPr bwMode="auto">
          <a:xfrm flipV="1">
            <a:off x="5257800" y="4191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69451" name="Line 2091"/>
          <p:cNvSpPr>
            <a:spLocks noChangeShapeType="1"/>
          </p:cNvSpPr>
          <p:nvPr/>
        </p:nvSpPr>
        <p:spPr bwMode="auto">
          <a:xfrm flipH="1">
            <a:off x="1752600" y="41910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69452" name="AutoShape 2092"/>
          <p:cNvSpPr>
            <a:spLocks/>
          </p:cNvSpPr>
          <p:nvPr/>
        </p:nvSpPr>
        <p:spPr bwMode="auto">
          <a:xfrm rot="-5403625">
            <a:off x="4033838" y="3357562"/>
            <a:ext cx="387350" cy="2054225"/>
          </a:xfrm>
          <a:prstGeom prst="leftBrace">
            <a:avLst>
              <a:gd name="adj1" fmla="val 44194"/>
              <a:gd name="adj2" fmla="val 50000"/>
            </a:avLst>
          </a:prstGeom>
          <a:noFill/>
          <a:ln w="38100">
            <a:solidFill>
              <a:srgbClr val="FC012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9197" name="Rectangle 2093"/>
          <p:cNvSpPr>
            <a:spLocks noChangeArrowheads="1"/>
          </p:cNvSpPr>
          <p:nvPr/>
        </p:nvSpPr>
        <p:spPr bwMode="auto">
          <a:xfrm>
            <a:off x="1066800" y="40386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1800" b="1">
                <a:solidFill>
                  <a:srgbClr val="000000"/>
                </a:solidFill>
                <a:latin typeface="Tahoma" charset="0"/>
              </a:rPr>
              <a:t>$1.50</a:t>
            </a:r>
          </a:p>
        </p:txBody>
      </p:sp>
      <p:sp>
        <p:nvSpPr>
          <p:cNvPr id="1169455" name="Rectangle 2095"/>
          <p:cNvSpPr>
            <a:spLocks noChangeArrowheads="1"/>
          </p:cNvSpPr>
          <p:nvPr/>
        </p:nvSpPr>
        <p:spPr bwMode="auto">
          <a:xfrm>
            <a:off x="3581400" y="4572000"/>
            <a:ext cx="1185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39775"/>
            <a:r>
              <a:rPr lang="en-US" sz="2400" b="1">
                <a:solidFill>
                  <a:srgbClr val="000000"/>
                </a:solidFill>
                <a:latin typeface="Tahoma" charset="0"/>
              </a:rPr>
              <a:t>Escasez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6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6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6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6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49" grpId="0" animBg="1"/>
      <p:bldP spid="1169450" grpId="0" animBg="1"/>
      <p:bldP spid="1169451" grpId="0" animBg="1"/>
      <p:bldP spid="1169452" grpId="0" animBg="1"/>
      <p:bldP spid="116945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Escasez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7924800" cy="3810000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mtClean="0">
                <a:solidFill>
                  <a:srgbClr val="474A81"/>
                </a:solidFill>
              </a:rPr>
              <a:t>Cuando el precio está </a:t>
            </a:r>
            <a:r>
              <a:rPr lang="en-US" i="1" smtClean="0">
                <a:solidFill>
                  <a:srgbClr val="474A81"/>
                </a:solidFill>
              </a:rPr>
              <a:t>debajo</a:t>
            </a:r>
            <a:r>
              <a:rPr lang="en-US" smtClean="0">
                <a:solidFill>
                  <a:srgbClr val="474A81"/>
                </a:solidFill>
              </a:rPr>
              <a:t> del precio de equilibrio, la cantidad demandada excede la cantidad ofertada. Hay un exceso de demanda o </a:t>
            </a:r>
            <a:r>
              <a:rPr lang="en-US" smtClean="0">
                <a:solidFill>
                  <a:srgbClr val="B0001D"/>
                </a:solidFill>
              </a:rPr>
              <a:t>escasez.</a:t>
            </a:r>
            <a:r>
              <a:rPr lang="en-US" smtClean="0"/>
              <a:t>  </a:t>
            </a:r>
            <a:r>
              <a:rPr lang="en-US" smtClean="0">
                <a:solidFill>
                  <a:srgbClr val="474A81"/>
                </a:solidFill>
              </a:rPr>
              <a:t>Los vendedores incrementarán el precio debido a que muchos compradores quieren comprar y, en consecuencia, se mueven en dirección al equilibrio.</a:t>
            </a: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120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7350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Tres pasos para analizar los cambios en el equilibrio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7350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2766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Determine si el evento desplaza la curva de oferta, la curva de demanda o ambas.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Determine si la(s) curva(s) se desplaza(n) a la derecha o a la izquierda.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mtClean="0">
                <a:solidFill>
                  <a:srgbClr val="474A81"/>
                </a:solidFill>
              </a:rPr>
              <a:t>Analice cómo afecta el desplazamiento al precio y la cantidad de equilibrio.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smtClean="0"/>
              <a:t>¿Cómo afecta del equilibrio un incremento en la demanda?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7350" y="1676400"/>
            <a:ext cx="1430338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5984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Precio del 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barquillo de 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helado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431925" y="4157663"/>
            <a:ext cx="509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/>
            <a:r>
              <a:rPr lang="en-US" sz="1800" b="1">
                <a:solidFill>
                  <a:srgbClr val="000000"/>
                </a:solidFill>
                <a:latin typeface="Tahoma" charset="0"/>
              </a:rPr>
              <a:t>2.00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878013" y="6153150"/>
            <a:ext cx="104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/>
            <a:r>
              <a:rPr lang="en-US" sz="18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356100" y="6153150"/>
            <a:ext cx="146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/>
            <a:r>
              <a:rPr lang="en-US" sz="1800" b="1">
                <a:solidFill>
                  <a:srgbClr val="000000"/>
                </a:solidFill>
                <a:latin typeface="Tahoma" charset="0"/>
              </a:rPr>
              <a:t>7</a:t>
            </a:r>
          </a:p>
        </p:txBody>
      </p:sp>
      <p:sp>
        <p:nvSpPr>
          <p:cNvPr id="52231" name="Line 8"/>
          <p:cNvSpPr>
            <a:spLocks noChangeShapeType="1"/>
          </p:cNvSpPr>
          <p:nvPr/>
        </p:nvSpPr>
        <p:spPr bwMode="auto">
          <a:xfrm>
            <a:off x="5421313" y="6026150"/>
            <a:ext cx="1587" cy="1270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2232" name="Line 9"/>
          <p:cNvSpPr>
            <a:spLocks noChangeShapeType="1"/>
          </p:cNvSpPr>
          <p:nvPr/>
        </p:nvSpPr>
        <p:spPr bwMode="auto">
          <a:xfrm>
            <a:off x="4402138" y="6026150"/>
            <a:ext cx="1587" cy="1270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2233" name="Rectangle 10"/>
          <p:cNvSpPr>
            <a:spLocks noChangeArrowheads="1"/>
          </p:cNvSpPr>
          <p:nvPr/>
        </p:nvSpPr>
        <p:spPr bwMode="auto">
          <a:xfrm>
            <a:off x="7159625" y="6205538"/>
            <a:ext cx="14811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5984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Cantidad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de barquillos</a:t>
            </a:r>
          </a:p>
        </p:txBody>
      </p:sp>
      <p:sp>
        <p:nvSpPr>
          <p:cNvPr id="52234" name="Line 11"/>
          <p:cNvSpPr>
            <a:spLocks noChangeShapeType="1"/>
          </p:cNvSpPr>
          <p:nvPr/>
        </p:nvSpPr>
        <p:spPr bwMode="auto">
          <a:xfrm flipH="1">
            <a:off x="2368550" y="3297238"/>
            <a:ext cx="4135438" cy="18780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2235" name="Line 12"/>
          <p:cNvSpPr>
            <a:spLocks noChangeShapeType="1"/>
          </p:cNvSpPr>
          <p:nvPr/>
        </p:nvSpPr>
        <p:spPr bwMode="auto">
          <a:xfrm>
            <a:off x="2655888" y="2844800"/>
            <a:ext cx="3560762" cy="29130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2236" name="Freeform 13"/>
          <p:cNvSpPr>
            <a:spLocks/>
          </p:cNvSpPr>
          <p:nvPr/>
        </p:nvSpPr>
        <p:spPr bwMode="auto">
          <a:xfrm>
            <a:off x="4335463" y="4214813"/>
            <a:ext cx="133350" cy="95250"/>
          </a:xfrm>
          <a:custGeom>
            <a:avLst/>
            <a:gdLst>
              <a:gd name="T0" fmla="*/ 41 w 84"/>
              <a:gd name="T1" fmla="*/ 59 h 60"/>
              <a:gd name="T2" fmla="*/ 55 w 84"/>
              <a:gd name="T3" fmla="*/ 59 h 60"/>
              <a:gd name="T4" fmla="*/ 69 w 84"/>
              <a:gd name="T5" fmla="*/ 47 h 60"/>
              <a:gd name="T6" fmla="*/ 83 w 84"/>
              <a:gd name="T7" fmla="*/ 35 h 60"/>
              <a:gd name="T8" fmla="*/ 69 w 84"/>
              <a:gd name="T9" fmla="*/ 12 h 60"/>
              <a:gd name="T10" fmla="*/ 55 w 84"/>
              <a:gd name="T11" fmla="*/ 0 h 60"/>
              <a:gd name="T12" fmla="*/ 41 w 84"/>
              <a:gd name="T13" fmla="*/ 0 h 60"/>
              <a:gd name="T14" fmla="*/ 28 w 84"/>
              <a:gd name="T15" fmla="*/ 0 h 60"/>
              <a:gd name="T16" fmla="*/ 0 w 84"/>
              <a:gd name="T17" fmla="*/ 12 h 60"/>
              <a:gd name="T18" fmla="*/ 0 w 84"/>
              <a:gd name="T19" fmla="*/ 35 h 60"/>
              <a:gd name="T20" fmla="*/ 0 w 84"/>
              <a:gd name="T21" fmla="*/ 47 h 60"/>
              <a:gd name="T22" fmla="*/ 28 w 84"/>
              <a:gd name="T23" fmla="*/ 59 h 60"/>
              <a:gd name="T24" fmla="*/ 41 w 84"/>
              <a:gd name="T25" fmla="*/ 59 h 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60"/>
              <a:gd name="T41" fmla="*/ 84 w 84"/>
              <a:gd name="T42" fmla="*/ 60 h 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60">
                <a:moveTo>
                  <a:pt x="41" y="59"/>
                </a:moveTo>
                <a:lnTo>
                  <a:pt x="55" y="59"/>
                </a:lnTo>
                <a:lnTo>
                  <a:pt x="69" y="47"/>
                </a:lnTo>
                <a:lnTo>
                  <a:pt x="83" y="35"/>
                </a:lnTo>
                <a:lnTo>
                  <a:pt x="69" y="12"/>
                </a:lnTo>
                <a:lnTo>
                  <a:pt x="55" y="0"/>
                </a:lnTo>
                <a:lnTo>
                  <a:pt x="41" y="0"/>
                </a:lnTo>
                <a:lnTo>
                  <a:pt x="28" y="0"/>
                </a:lnTo>
                <a:lnTo>
                  <a:pt x="0" y="12"/>
                </a:lnTo>
                <a:lnTo>
                  <a:pt x="0" y="35"/>
                </a:lnTo>
                <a:lnTo>
                  <a:pt x="0" y="47"/>
                </a:lnTo>
                <a:lnTo>
                  <a:pt x="28" y="59"/>
                </a:lnTo>
                <a:lnTo>
                  <a:pt x="41" y="59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52237" name="Freeform 14"/>
          <p:cNvSpPr>
            <a:spLocks/>
          </p:cNvSpPr>
          <p:nvPr/>
        </p:nvSpPr>
        <p:spPr bwMode="auto">
          <a:xfrm>
            <a:off x="1963738" y="1770063"/>
            <a:ext cx="6669087" cy="4384675"/>
          </a:xfrm>
          <a:custGeom>
            <a:avLst/>
            <a:gdLst>
              <a:gd name="T0" fmla="*/ 0 w 4201"/>
              <a:gd name="T1" fmla="*/ 0 h 2762"/>
              <a:gd name="T2" fmla="*/ 0 w 4201"/>
              <a:gd name="T3" fmla="*/ 2761 h 2762"/>
              <a:gd name="T4" fmla="*/ 4200 w 4201"/>
              <a:gd name="T5" fmla="*/ 2761 h 2762"/>
              <a:gd name="T6" fmla="*/ 0 60000 65536"/>
              <a:gd name="T7" fmla="*/ 0 60000 65536"/>
              <a:gd name="T8" fmla="*/ 0 60000 65536"/>
              <a:gd name="T9" fmla="*/ 0 w 4201"/>
              <a:gd name="T10" fmla="*/ 0 h 2762"/>
              <a:gd name="T11" fmla="*/ 4201 w 4201"/>
              <a:gd name="T12" fmla="*/ 2762 h 2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1" h="2762">
                <a:moveTo>
                  <a:pt x="0" y="0"/>
                </a:moveTo>
                <a:lnTo>
                  <a:pt x="0" y="2761"/>
                </a:lnTo>
                <a:lnTo>
                  <a:pt x="4200" y="27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52238" name="Rectangle 15"/>
          <p:cNvSpPr>
            <a:spLocks noChangeArrowheads="1"/>
          </p:cNvSpPr>
          <p:nvPr/>
        </p:nvSpPr>
        <p:spPr bwMode="auto">
          <a:xfrm>
            <a:off x="6705600" y="3048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/>
            <a:r>
              <a:rPr lang="en-US" sz="2000" b="1">
                <a:solidFill>
                  <a:srgbClr val="000000"/>
                </a:solidFill>
                <a:latin typeface="Tahoma" charset="0"/>
              </a:rPr>
              <a:t>Oferta</a:t>
            </a:r>
          </a:p>
        </p:txBody>
      </p:sp>
      <p:sp>
        <p:nvSpPr>
          <p:cNvPr id="52239" name="Rectangle 16"/>
          <p:cNvSpPr>
            <a:spLocks noChangeArrowheads="1"/>
          </p:cNvSpPr>
          <p:nvPr/>
        </p:nvSpPr>
        <p:spPr bwMode="auto">
          <a:xfrm>
            <a:off x="5594350" y="4648200"/>
            <a:ext cx="1089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5984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Equilibrio</a:t>
            </a:r>
          </a:p>
          <a:p>
            <a:pPr defTabSz="5984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inicial</a:t>
            </a:r>
          </a:p>
        </p:txBody>
      </p:sp>
      <p:sp>
        <p:nvSpPr>
          <p:cNvPr id="52240" name="Rectangle 17"/>
          <p:cNvSpPr>
            <a:spLocks noChangeArrowheads="1"/>
          </p:cNvSpPr>
          <p:nvPr/>
        </p:nvSpPr>
        <p:spPr bwMode="auto">
          <a:xfrm>
            <a:off x="6303963" y="5664200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/>
            <a:r>
              <a:rPr lang="en-US" sz="2000" b="1" i="1">
                <a:solidFill>
                  <a:srgbClr val="000000"/>
                </a:solidFill>
                <a:latin typeface="Tahoma" charset="0"/>
              </a:rPr>
              <a:t>D</a:t>
            </a:r>
            <a:r>
              <a:rPr lang="en-US" sz="2000" b="1" baseline="-25000">
                <a:solidFill>
                  <a:srgbClr val="000000"/>
                </a:solidFill>
                <a:latin typeface="Tahoma" charset="0"/>
              </a:rPr>
              <a:t>1</a:t>
            </a:r>
          </a:p>
        </p:txBody>
      </p:sp>
      <p:sp>
        <p:nvSpPr>
          <p:cNvPr id="52241" name="Line 18"/>
          <p:cNvSpPr>
            <a:spLocks noChangeShapeType="1"/>
          </p:cNvSpPr>
          <p:nvPr/>
        </p:nvSpPr>
        <p:spPr bwMode="auto">
          <a:xfrm>
            <a:off x="4514850" y="4275138"/>
            <a:ext cx="1238250" cy="371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75572" name="Rectangle 20"/>
          <p:cNvSpPr>
            <a:spLocks noChangeArrowheads="1"/>
          </p:cNvSpPr>
          <p:nvPr/>
        </p:nvSpPr>
        <p:spPr bwMode="auto">
          <a:xfrm>
            <a:off x="4648200" y="1752600"/>
            <a:ext cx="29146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5984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1. Las altas temperaturas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del verano incrementan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la demanda por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barquillos de helados...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543300" y="2243138"/>
            <a:ext cx="3992563" cy="3167062"/>
            <a:chOff x="2232" y="1413"/>
            <a:chExt cx="2515" cy="1995"/>
          </a:xfrm>
        </p:grpSpPr>
        <p:sp>
          <p:nvSpPr>
            <p:cNvPr id="52267" name="Line 21"/>
            <p:cNvSpPr>
              <a:spLocks noChangeShapeType="1"/>
            </p:cNvSpPr>
            <p:nvPr/>
          </p:nvSpPr>
          <p:spPr bwMode="auto">
            <a:xfrm>
              <a:off x="2232" y="1413"/>
              <a:ext cx="2243" cy="1847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2268" name="Rectangle 23"/>
            <p:cNvSpPr>
              <a:spLocks noChangeArrowheads="1"/>
            </p:cNvSpPr>
            <p:nvPr/>
          </p:nvSpPr>
          <p:spPr bwMode="auto">
            <a:xfrm>
              <a:off x="4560" y="3216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598488"/>
              <a:r>
                <a:rPr lang="en-US" sz="2000" b="1">
                  <a:solidFill>
                    <a:srgbClr val="000000"/>
                  </a:solidFill>
                  <a:latin typeface="Tahoma" charset="0"/>
                </a:rPr>
                <a:t>D</a:t>
              </a:r>
              <a:r>
                <a:rPr lang="en-US" sz="2000" b="1" baseline="-25000">
                  <a:solidFill>
                    <a:srgbClr val="000000"/>
                  </a:solidFill>
                  <a:latin typeface="Tahoma" charset="0"/>
                </a:rPr>
                <a:t>2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29000" y="2209800"/>
            <a:ext cx="1295400" cy="1066800"/>
            <a:chOff x="2160" y="1392"/>
            <a:chExt cx="816" cy="672"/>
          </a:xfrm>
        </p:grpSpPr>
        <p:sp>
          <p:nvSpPr>
            <p:cNvPr id="52265" name="AutoShape 22"/>
            <p:cNvSpPr>
              <a:spLocks noChangeArrowheads="1"/>
            </p:cNvSpPr>
            <p:nvPr/>
          </p:nvSpPr>
          <p:spPr bwMode="auto">
            <a:xfrm>
              <a:off x="2160" y="1968"/>
              <a:ext cx="720" cy="96"/>
            </a:xfrm>
            <a:prstGeom prst="rightArrow">
              <a:avLst>
                <a:gd name="adj1" fmla="val 50000"/>
                <a:gd name="adj2" fmla="val 187500"/>
              </a:avLst>
            </a:prstGeom>
            <a:solidFill>
              <a:srgbClr val="FC0128"/>
            </a:solidFill>
            <a:ln w="12700">
              <a:solidFill>
                <a:srgbClr val="A5002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2266" name="Line 24"/>
            <p:cNvSpPr>
              <a:spLocks noChangeShapeType="1"/>
            </p:cNvSpPr>
            <p:nvPr/>
          </p:nvSpPr>
          <p:spPr bwMode="auto">
            <a:xfrm flipH="1">
              <a:off x="2496" y="1392"/>
              <a:ext cx="48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28600" y="4114800"/>
            <a:ext cx="2052638" cy="1157288"/>
            <a:chOff x="144" y="2592"/>
            <a:chExt cx="1293" cy="729"/>
          </a:xfrm>
        </p:grpSpPr>
        <p:sp>
          <p:nvSpPr>
            <p:cNvPr id="52263" name="Rectangle 26"/>
            <p:cNvSpPr>
              <a:spLocks noChangeArrowheads="1"/>
            </p:cNvSpPr>
            <p:nvPr/>
          </p:nvSpPr>
          <p:spPr bwMode="auto">
            <a:xfrm>
              <a:off x="144" y="2880"/>
              <a:ext cx="1293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598488">
                <a:lnSpc>
                  <a:spcPct val="85000"/>
                </a:lnSpc>
              </a:pP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2. ...que provocan</a:t>
              </a:r>
              <a:br>
                <a:rPr lang="en-US" sz="1800" b="1">
                  <a:solidFill>
                    <a:srgbClr val="000000"/>
                  </a:solidFill>
                  <a:latin typeface="Tahoma" charset="0"/>
                </a:rPr>
              </a:b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una elevación</a:t>
              </a:r>
              <a:br>
                <a:rPr lang="en-US" sz="1800" b="1">
                  <a:solidFill>
                    <a:srgbClr val="000000"/>
                  </a:solidFill>
                  <a:latin typeface="Tahoma" charset="0"/>
                </a:rPr>
              </a:b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del precio...</a:t>
              </a:r>
            </a:p>
          </p:txBody>
        </p:sp>
        <p:sp>
          <p:nvSpPr>
            <p:cNvPr id="52264" name="Line 28"/>
            <p:cNvSpPr>
              <a:spLocks noChangeShapeType="1"/>
            </p:cNvSpPr>
            <p:nvPr/>
          </p:nvSpPr>
          <p:spPr bwMode="auto">
            <a:xfrm flipV="1">
              <a:off x="384" y="2592"/>
              <a:ext cx="48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1295400" y="3657600"/>
            <a:ext cx="655638" cy="533400"/>
            <a:chOff x="816" y="2304"/>
            <a:chExt cx="413" cy="336"/>
          </a:xfrm>
        </p:grpSpPr>
        <p:sp>
          <p:nvSpPr>
            <p:cNvPr id="52261" name="Rectangle 27"/>
            <p:cNvSpPr>
              <a:spLocks noChangeArrowheads="1"/>
            </p:cNvSpPr>
            <p:nvPr/>
          </p:nvSpPr>
          <p:spPr bwMode="auto">
            <a:xfrm>
              <a:off x="816" y="2304"/>
              <a:ext cx="4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598488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$2.50</a:t>
              </a:r>
            </a:p>
          </p:txBody>
        </p:sp>
        <p:sp>
          <p:nvSpPr>
            <p:cNvPr id="52262" name="Line 29"/>
            <p:cNvSpPr>
              <a:spLocks noChangeShapeType="1"/>
            </p:cNvSpPr>
            <p:nvPr/>
          </p:nvSpPr>
          <p:spPr bwMode="auto">
            <a:xfrm flipV="1">
              <a:off x="1056" y="244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572000" y="6153150"/>
            <a:ext cx="1027113" cy="274638"/>
            <a:chOff x="2880" y="3876"/>
            <a:chExt cx="647" cy="173"/>
          </a:xfrm>
        </p:grpSpPr>
        <p:sp>
          <p:nvSpPr>
            <p:cNvPr id="52259" name="Rectangle 7"/>
            <p:cNvSpPr>
              <a:spLocks noChangeArrowheads="1"/>
            </p:cNvSpPr>
            <p:nvPr/>
          </p:nvSpPr>
          <p:spPr bwMode="auto">
            <a:xfrm>
              <a:off x="3343" y="3876"/>
              <a:ext cx="1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598488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10</a:t>
              </a:r>
            </a:p>
          </p:txBody>
        </p:sp>
        <p:sp>
          <p:nvSpPr>
            <p:cNvPr id="52260" name="Line 31"/>
            <p:cNvSpPr>
              <a:spLocks noChangeShapeType="1"/>
            </p:cNvSpPr>
            <p:nvPr/>
          </p:nvSpPr>
          <p:spPr bwMode="auto">
            <a:xfrm>
              <a:off x="2880" y="393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209800" y="6299200"/>
            <a:ext cx="2667000" cy="558800"/>
            <a:chOff x="1392" y="3968"/>
            <a:chExt cx="1680" cy="352"/>
          </a:xfrm>
        </p:grpSpPr>
        <p:sp>
          <p:nvSpPr>
            <p:cNvPr id="52257" name="Rectangle 30"/>
            <p:cNvSpPr>
              <a:spLocks noChangeArrowheads="1"/>
            </p:cNvSpPr>
            <p:nvPr/>
          </p:nvSpPr>
          <p:spPr bwMode="auto">
            <a:xfrm>
              <a:off x="1392" y="3968"/>
              <a:ext cx="1172" cy="3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3. ...y mayores</a:t>
              </a:r>
              <a:br>
                <a:rPr lang="en-US" sz="1800" b="1">
                  <a:solidFill>
                    <a:srgbClr val="000000"/>
                  </a:solidFill>
                  <a:latin typeface="Tahoma" charset="0"/>
                </a:rPr>
              </a:b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ventas.</a:t>
              </a:r>
            </a:p>
          </p:txBody>
        </p:sp>
        <p:sp>
          <p:nvSpPr>
            <p:cNvPr id="52258" name="Line 32"/>
            <p:cNvSpPr>
              <a:spLocks noChangeShapeType="1"/>
            </p:cNvSpPr>
            <p:nvPr/>
          </p:nvSpPr>
          <p:spPr bwMode="auto">
            <a:xfrm flipV="1">
              <a:off x="2592" y="3984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2249" name="Line 33"/>
          <p:cNvSpPr>
            <a:spLocks noChangeShapeType="1"/>
          </p:cNvSpPr>
          <p:nvPr/>
        </p:nvSpPr>
        <p:spPr bwMode="auto">
          <a:xfrm flipH="1">
            <a:off x="1981200" y="4267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2250" name="Line 34"/>
          <p:cNvSpPr>
            <a:spLocks noChangeShapeType="1"/>
          </p:cNvSpPr>
          <p:nvPr/>
        </p:nvSpPr>
        <p:spPr bwMode="auto">
          <a:xfrm>
            <a:off x="4419600" y="42672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981200" y="3705225"/>
            <a:ext cx="5538788" cy="2390775"/>
            <a:chOff x="1248" y="2334"/>
            <a:chExt cx="3489" cy="1506"/>
          </a:xfrm>
        </p:grpSpPr>
        <p:sp>
          <p:nvSpPr>
            <p:cNvPr id="52253" name="Rectangle 25"/>
            <p:cNvSpPr>
              <a:spLocks noChangeArrowheads="1"/>
            </p:cNvSpPr>
            <p:nvPr/>
          </p:nvSpPr>
          <p:spPr bwMode="auto">
            <a:xfrm>
              <a:off x="3551" y="2334"/>
              <a:ext cx="11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598488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Nuevo equilibrio</a:t>
              </a:r>
            </a:p>
          </p:txBody>
        </p:sp>
        <p:grpSp>
          <p:nvGrpSpPr>
            <p:cNvPr id="52254" name="Group 39"/>
            <p:cNvGrpSpPr>
              <a:grpSpLocks/>
            </p:cNvGrpSpPr>
            <p:nvPr/>
          </p:nvGrpSpPr>
          <p:grpSpPr bwMode="auto">
            <a:xfrm>
              <a:off x="1248" y="2400"/>
              <a:ext cx="2160" cy="1440"/>
              <a:chOff x="1248" y="2400"/>
              <a:chExt cx="2160" cy="1440"/>
            </a:xfrm>
          </p:grpSpPr>
          <p:sp>
            <p:nvSpPr>
              <p:cNvPr id="52255" name="Line 35"/>
              <p:cNvSpPr>
                <a:spLocks noChangeShapeType="1"/>
              </p:cNvSpPr>
              <p:nvPr/>
            </p:nvSpPr>
            <p:spPr bwMode="auto">
              <a:xfrm flipH="1">
                <a:off x="1248" y="2400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FC0128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52256" name="Line 36"/>
              <p:cNvSpPr>
                <a:spLocks noChangeShapeType="1"/>
              </p:cNvSpPr>
              <p:nvPr/>
            </p:nvSpPr>
            <p:spPr bwMode="auto">
              <a:xfrm>
                <a:off x="3408" y="2400"/>
                <a:ext cx="0" cy="1440"/>
              </a:xfrm>
              <a:prstGeom prst="line">
                <a:avLst/>
              </a:prstGeom>
              <a:noFill/>
              <a:ln w="28575">
                <a:solidFill>
                  <a:srgbClr val="FC0128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7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200" smtClean="0"/>
              <a:t>Desplazamientos en las curvas vs. movimientos a lo largo de las curvas. 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19600"/>
          </a:xfrm>
          <a:noFill/>
          <a:ln w="38100">
            <a:solidFill>
              <a:srgbClr val="474A81"/>
            </a:solidFill>
          </a:ln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2800" smtClean="0">
                <a:solidFill>
                  <a:srgbClr val="474A81"/>
                </a:solidFill>
              </a:rPr>
              <a:t>Un desplazamiento de la curva de oferta se conoce como un </a:t>
            </a:r>
            <a:r>
              <a:rPr lang="en-US" sz="2800" i="1" smtClean="0">
                <a:solidFill>
                  <a:srgbClr val="B0001D"/>
                </a:solidFill>
              </a:rPr>
              <a:t>cambio en la oferta</a:t>
            </a:r>
            <a:r>
              <a:rPr lang="en-US" sz="2800" smtClean="0">
                <a:solidFill>
                  <a:srgbClr val="B0001D"/>
                </a:solidFill>
              </a:rPr>
              <a:t>.</a:t>
            </a:r>
            <a:endParaRPr lang="en-US" sz="2800" smtClean="0">
              <a:solidFill>
                <a:srgbClr val="000099"/>
              </a:solidFill>
            </a:endParaRP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2800" smtClean="0">
                <a:solidFill>
                  <a:srgbClr val="474A81"/>
                </a:solidFill>
              </a:rPr>
              <a:t>Un movimiento a lo largo de la curva de oferta se conoce como un </a:t>
            </a:r>
            <a:r>
              <a:rPr lang="en-US" sz="2800" i="1" smtClean="0">
                <a:solidFill>
                  <a:srgbClr val="B0001D"/>
                </a:solidFill>
              </a:rPr>
              <a:t>cambio en la cantidad ofertada</a:t>
            </a:r>
            <a:r>
              <a:rPr lang="en-US" sz="2800" smtClean="0">
                <a:solidFill>
                  <a:srgbClr val="B0001D"/>
                </a:solidFill>
              </a:rPr>
              <a:t>.</a:t>
            </a:r>
            <a:endParaRPr lang="en-US" sz="2800" smtClean="0">
              <a:solidFill>
                <a:srgbClr val="000099"/>
              </a:solidFill>
            </a:endParaRP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2800" smtClean="0">
                <a:solidFill>
                  <a:srgbClr val="474A81"/>
                </a:solidFill>
              </a:rPr>
              <a:t>Un desplazamiento de la curva de demanda se conoce como un </a:t>
            </a:r>
            <a:r>
              <a:rPr lang="en-US" sz="2800" i="1" smtClean="0">
                <a:solidFill>
                  <a:srgbClr val="B0001D"/>
                </a:solidFill>
              </a:rPr>
              <a:t>cambio en la demanda</a:t>
            </a:r>
            <a:r>
              <a:rPr lang="en-US" sz="2800" smtClean="0">
                <a:solidFill>
                  <a:srgbClr val="B0001D"/>
                </a:solidFill>
              </a:rPr>
              <a:t>.</a:t>
            </a:r>
            <a:endParaRPr lang="en-US" sz="2800" smtClean="0">
              <a:solidFill>
                <a:srgbClr val="000099"/>
              </a:solidFill>
            </a:endParaRP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2800" smtClean="0">
                <a:solidFill>
                  <a:srgbClr val="474A81"/>
                </a:solidFill>
              </a:rPr>
              <a:t>Un movimiento a lo largo de la curva de demanda se conoce como un </a:t>
            </a:r>
            <a:r>
              <a:rPr lang="en-US" sz="2800" i="1" smtClean="0">
                <a:solidFill>
                  <a:srgbClr val="B0001D"/>
                </a:solidFill>
              </a:rPr>
              <a:t>cambio en la cantidad demandada</a:t>
            </a:r>
            <a:r>
              <a:rPr lang="en-US" sz="2800" smtClean="0">
                <a:solidFill>
                  <a:srgbClr val="B0001D"/>
                </a:solidFill>
              </a:rPr>
              <a:t>.</a:t>
            </a:r>
            <a:endParaRPr lang="en-US" sz="28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274888" y="2133600"/>
            <a:ext cx="2982912" cy="2552700"/>
            <a:chOff x="1433" y="1344"/>
            <a:chExt cx="1879" cy="1608"/>
          </a:xfrm>
        </p:grpSpPr>
        <p:sp>
          <p:nvSpPr>
            <p:cNvPr id="54331" name="Line 42"/>
            <p:cNvSpPr>
              <a:spLocks noChangeShapeType="1"/>
            </p:cNvSpPr>
            <p:nvPr/>
          </p:nvSpPr>
          <p:spPr bwMode="auto">
            <a:xfrm flipH="1">
              <a:off x="1433" y="1584"/>
              <a:ext cx="1639" cy="136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4332" name="Rectangle 55"/>
            <p:cNvSpPr>
              <a:spLocks noChangeArrowheads="1"/>
            </p:cNvSpPr>
            <p:nvPr/>
          </p:nvSpPr>
          <p:spPr bwMode="auto">
            <a:xfrm>
              <a:off x="3024" y="134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defTabSz="661988"/>
              <a:r>
                <a:rPr lang="en-US" sz="2000" b="1">
                  <a:solidFill>
                    <a:srgbClr val="000000"/>
                  </a:solidFill>
                  <a:latin typeface="Tahoma" charset="0"/>
                </a:rPr>
                <a:t>S</a:t>
              </a:r>
              <a:r>
                <a:rPr lang="en-US" sz="2000" b="1" baseline="-25000">
                  <a:solidFill>
                    <a:srgbClr val="000000"/>
                  </a:solidFill>
                  <a:latin typeface="Tahoma" charset="0"/>
                </a:rPr>
                <a:t>2</a:t>
              </a:r>
            </a:p>
          </p:txBody>
        </p:sp>
      </p:grp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¿Cómo afecta al equilibrio una disminución en la oferta?</a:t>
            </a:r>
            <a:endParaRPr lang="en-US" sz="36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474663" y="1676400"/>
            <a:ext cx="1354137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661988">
              <a:lnSpc>
                <a:spcPct val="85000"/>
              </a:lnSpc>
            </a:pPr>
            <a:r>
              <a:rPr lang="en-US" sz="1700" b="1">
                <a:solidFill>
                  <a:srgbClr val="000000"/>
                </a:solidFill>
                <a:latin typeface="Tahoma" charset="0"/>
              </a:rPr>
              <a:t>Precio del </a:t>
            </a:r>
            <a:br>
              <a:rPr lang="en-US" sz="1700" b="1">
                <a:solidFill>
                  <a:srgbClr val="000000"/>
                </a:solidFill>
                <a:latin typeface="Tahoma" charset="0"/>
              </a:rPr>
            </a:br>
            <a:r>
              <a:rPr lang="en-US" sz="1700" b="1">
                <a:solidFill>
                  <a:srgbClr val="000000"/>
                </a:solidFill>
                <a:latin typeface="Tahoma" charset="0"/>
              </a:rPr>
              <a:t>barquillo de </a:t>
            </a:r>
            <a:br>
              <a:rPr lang="en-US" sz="1700" b="1">
                <a:solidFill>
                  <a:srgbClr val="000000"/>
                </a:solidFill>
                <a:latin typeface="Tahoma" charset="0"/>
              </a:rPr>
            </a:br>
            <a:r>
              <a:rPr lang="en-US" sz="1700" b="1">
                <a:solidFill>
                  <a:srgbClr val="000000"/>
                </a:solidFill>
                <a:latin typeface="Tahoma" charset="0"/>
              </a:rPr>
              <a:t>helado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1524000" y="4038600"/>
            <a:ext cx="509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800" b="1">
                <a:solidFill>
                  <a:srgbClr val="000000"/>
                </a:solidFill>
                <a:latin typeface="Tahoma" charset="0"/>
              </a:rPr>
              <a:t>2.00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1946275" y="6062663"/>
            <a:ext cx="1381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0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2335213" y="6062663"/>
            <a:ext cx="138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1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2660650" y="6062663"/>
            <a:ext cx="1381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2</a:t>
            </a:r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3008313" y="6062663"/>
            <a:ext cx="138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3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3333750" y="6062663"/>
            <a:ext cx="1381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4</a:t>
            </a:r>
          </a:p>
        </p:txBody>
      </p:sp>
      <p:sp>
        <p:nvSpPr>
          <p:cNvPr id="54283" name="Rectangle 10"/>
          <p:cNvSpPr>
            <a:spLocks noChangeArrowheads="1"/>
          </p:cNvSpPr>
          <p:nvPr/>
        </p:nvSpPr>
        <p:spPr bwMode="auto">
          <a:xfrm>
            <a:off x="4370388" y="6062663"/>
            <a:ext cx="138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7</a:t>
            </a:r>
          </a:p>
        </p:txBody>
      </p:sp>
      <p:sp>
        <p:nvSpPr>
          <p:cNvPr id="54284" name="Rectangle 11"/>
          <p:cNvSpPr>
            <a:spLocks noChangeArrowheads="1"/>
          </p:cNvSpPr>
          <p:nvPr/>
        </p:nvSpPr>
        <p:spPr bwMode="auto">
          <a:xfrm>
            <a:off x="4716463" y="6062663"/>
            <a:ext cx="138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8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5021263" y="6062663"/>
            <a:ext cx="138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9</a:t>
            </a:r>
          </a:p>
        </p:txBody>
      </p:sp>
      <p:sp>
        <p:nvSpPr>
          <p:cNvPr id="54286" name="Rectangle 13"/>
          <p:cNvSpPr>
            <a:spLocks noChangeArrowheads="1"/>
          </p:cNvSpPr>
          <p:nvPr/>
        </p:nvSpPr>
        <p:spPr bwMode="auto">
          <a:xfrm>
            <a:off x="5648325" y="6062663"/>
            <a:ext cx="276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11</a:t>
            </a:r>
          </a:p>
        </p:txBody>
      </p:sp>
      <p:sp>
        <p:nvSpPr>
          <p:cNvPr id="54287" name="Rectangle 14"/>
          <p:cNvSpPr>
            <a:spLocks noChangeArrowheads="1"/>
          </p:cNvSpPr>
          <p:nvPr/>
        </p:nvSpPr>
        <p:spPr bwMode="auto">
          <a:xfrm>
            <a:off x="5995988" y="6062663"/>
            <a:ext cx="276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12</a:t>
            </a:r>
          </a:p>
        </p:txBody>
      </p:sp>
      <p:sp>
        <p:nvSpPr>
          <p:cNvPr id="54288" name="Line 15"/>
          <p:cNvSpPr>
            <a:spLocks noChangeShapeType="1"/>
          </p:cNvSpPr>
          <p:nvPr/>
        </p:nvSpPr>
        <p:spPr bwMode="auto">
          <a:xfrm>
            <a:off x="2382838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>
            <a:off x="2706688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>
            <a:off x="3052763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>
            <a:off x="3402013" y="5949950"/>
            <a:ext cx="0" cy="1190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2" name="Line 19"/>
          <p:cNvSpPr>
            <a:spLocks noChangeShapeType="1"/>
          </p:cNvSpPr>
          <p:nvPr/>
        </p:nvSpPr>
        <p:spPr bwMode="auto">
          <a:xfrm>
            <a:off x="3724275" y="5940425"/>
            <a:ext cx="1588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>
            <a:off x="4070350" y="5940425"/>
            <a:ext cx="1588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4741863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5" name="Line 22"/>
          <p:cNvSpPr>
            <a:spLocks noChangeShapeType="1"/>
          </p:cNvSpPr>
          <p:nvPr/>
        </p:nvSpPr>
        <p:spPr bwMode="auto">
          <a:xfrm>
            <a:off x="5067300" y="5940425"/>
            <a:ext cx="1588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 flipH="1">
            <a:off x="5414963" y="5935663"/>
            <a:ext cx="1587" cy="127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5757863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8" name="Line 25"/>
          <p:cNvSpPr>
            <a:spLocks noChangeShapeType="1"/>
          </p:cNvSpPr>
          <p:nvPr/>
        </p:nvSpPr>
        <p:spPr bwMode="auto">
          <a:xfrm>
            <a:off x="6084888" y="5940425"/>
            <a:ext cx="1587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299" name="Line 26"/>
          <p:cNvSpPr>
            <a:spLocks noChangeShapeType="1"/>
          </p:cNvSpPr>
          <p:nvPr/>
        </p:nvSpPr>
        <p:spPr bwMode="auto">
          <a:xfrm flipH="1">
            <a:off x="6432550" y="5940425"/>
            <a:ext cx="1588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300" name="Line 27"/>
          <p:cNvSpPr>
            <a:spLocks noChangeShapeType="1"/>
          </p:cNvSpPr>
          <p:nvPr/>
        </p:nvSpPr>
        <p:spPr bwMode="auto">
          <a:xfrm>
            <a:off x="4416425" y="5940425"/>
            <a:ext cx="1588" cy="122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301" name="Rectangle 28"/>
          <p:cNvSpPr>
            <a:spLocks noChangeArrowheads="1"/>
          </p:cNvSpPr>
          <p:nvPr/>
        </p:nvSpPr>
        <p:spPr bwMode="auto">
          <a:xfrm>
            <a:off x="7239000" y="6096000"/>
            <a:ext cx="1296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>
              <a:lnSpc>
                <a:spcPct val="85000"/>
              </a:lnSpc>
            </a:pPr>
            <a:r>
              <a:rPr lang="en-US" sz="1700" b="1">
                <a:solidFill>
                  <a:srgbClr val="000000"/>
                </a:solidFill>
                <a:latin typeface="Tahoma" charset="0"/>
              </a:rPr>
              <a:t>Cantidad de</a:t>
            </a:r>
            <a:br>
              <a:rPr lang="en-US" sz="1700" b="1">
                <a:solidFill>
                  <a:srgbClr val="000000"/>
                </a:solidFill>
                <a:latin typeface="Tahoma" charset="0"/>
              </a:rPr>
            </a:br>
            <a:r>
              <a:rPr lang="en-US" sz="1700" b="1">
                <a:solidFill>
                  <a:srgbClr val="000000"/>
                </a:solidFill>
                <a:latin typeface="Tahoma" charset="0"/>
              </a:rPr>
              <a:t>barquillos</a:t>
            </a:r>
          </a:p>
        </p:txBody>
      </p:sp>
      <p:sp>
        <p:nvSpPr>
          <p:cNvPr id="54302" name="Rectangle 29"/>
          <p:cNvSpPr>
            <a:spLocks noChangeArrowheads="1"/>
          </p:cNvSpPr>
          <p:nvPr/>
        </p:nvSpPr>
        <p:spPr bwMode="auto">
          <a:xfrm>
            <a:off x="6319838" y="6062663"/>
            <a:ext cx="276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13</a:t>
            </a:r>
          </a:p>
        </p:txBody>
      </p:sp>
      <p:sp>
        <p:nvSpPr>
          <p:cNvPr id="54303" name="Line 30"/>
          <p:cNvSpPr>
            <a:spLocks noChangeShapeType="1"/>
          </p:cNvSpPr>
          <p:nvPr/>
        </p:nvSpPr>
        <p:spPr bwMode="auto">
          <a:xfrm flipH="1">
            <a:off x="2686050" y="2817813"/>
            <a:ext cx="3394075" cy="28225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304" name="Line 31"/>
          <p:cNvSpPr>
            <a:spLocks noChangeShapeType="1"/>
          </p:cNvSpPr>
          <p:nvPr/>
        </p:nvSpPr>
        <p:spPr bwMode="auto">
          <a:xfrm>
            <a:off x="2319338" y="3257550"/>
            <a:ext cx="4260850" cy="19621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305" name="Freeform 32"/>
          <p:cNvSpPr>
            <a:spLocks/>
          </p:cNvSpPr>
          <p:nvPr/>
        </p:nvSpPr>
        <p:spPr bwMode="auto">
          <a:xfrm>
            <a:off x="4349750" y="4171950"/>
            <a:ext cx="130175" cy="93663"/>
          </a:xfrm>
          <a:custGeom>
            <a:avLst/>
            <a:gdLst>
              <a:gd name="T0" fmla="*/ 40 w 82"/>
              <a:gd name="T1" fmla="*/ 58 h 59"/>
              <a:gd name="T2" fmla="*/ 54 w 82"/>
              <a:gd name="T3" fmla="*/ 58 h 59"/>
              <a:gd name="T4" fmla="*/ 67 w 82"/>
              <a:gd name="T5" fmla="*/ 46 h 59"/>
              <a:gd name="T6" fmla="*/ 81 w 82"/>
              <a:gd name="T7" fmla="*/ 35 h 59"/>
              <a:gd name="T8" fmla="*/ 67 w 82"/>
              <a:gd name="T9" fmla="*/ 12 h 59"/>
              <a:gd name="T10" fmla="*/ 54 w 82"/>
              <a:gd name="T11" fmla="*/ 0 h 59"/>
              <a:gd name="T12" fmla="*/ 40 w 82"/>
              <a:gd name="T13" fmla="*/ 0 h 59"/>
              <a:gd name="T14" fmla="*/ 27 w 82"/>
              <a:gd name="T15" fmla="*/ 0 h 59"/>
              <a:gd name="T16" fmla="*/ 0 w 82"/>
              <a:gd name="T17" fmla="*/ 12 h 59"/>
              <a:gd name="T18" fmla="*/ 0 w 82"/>
              <a:gd name="T19" fmla="*/ 35 h 59"/>
              <a:gd name="T20" fmla="*/ 0 w 82"/>
              <a:gd name="T21" fmla="*/ 46 h 59"/>
              <a:gd name="T22" fmla="*/ 27 w 82"/>
              <a:gd name="T23" fmla="*/ 58 h 59"/>
              <a:gd name="T24" fmla="*/ 40 w 82"/>
              <a:gd name="T25" fmla="*/ 58 h 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2"/>
              <a:gd name="T40" fmla="*/ 0 h 59"/>
              <a:gd name="T41" fmla="*/ 82 w 82"/>
              <a:gd name="T42" fmla="*/ 59 h 5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2" h="59">
                <a:moveTo>
                  <a:pt x="40" y="58"/>
                </a:moveTo>
                <a:lnTo>
                  <a:pt x="54" y="58"/>
                </a:lnTo>
                <a:lnTo>
                  <a:pt x="67" y="46"/>
                </a:lnTo>
                <a:lnTo>
                  <a:pt x="81" y="35"/>
                </a:lnTo>
                <a:lnTo>
                  <a:pt x="67" y="12"/>
                </a:lnTo>
                <a:lnTo>
                  <a:pt x="54" y="0"/>
                </a:lnTo>
                <a:lnTo>
                  <a:pt x="40" y="0"/>
                </a:lnTo>
                <a:lnTo>
                  <a:pt x="27" y="0"/>
                </a:lnTo>
                <a:lnTo>
                  <a:pt x="0" y="12"/>
                </a:lnTo>
                <a:lnTo>
                  <a:pt x="0" y="35"/>
                </a:lnTo>
                <a:lnTo>
                  <a:pt x="0" y="46"/>
                </a:lnTo>
                <a:lnTo>
                  <a:pt x="27" y="58"/>
                </a:lnTo>
                <a:lnTo>
                  <a:pt x="40" y="5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54306" name="Freeform 33"/>
          <p:cNvSpPr>
            <a:spLocks/>
          </p:cNvSpPr>
          <p:nvPr/>
        </p:nvSpPr>
        <p:spPr bwMode="auto">
          <a:xfrm>
            <a:off x="2032000" y="1784350"/>
            <a:ext cx="6518275" cy="4279900"/>
          </a:xfrm>
          <a:custGeom>
            <a:avLst/>
            <a:gdLst>
              <a:gd name="T0" fmla="*/ 0 w 4106"/>
              <a:gd name="T1" fmla="*/ 0 h 2696"/>
              <a:gd name="T2" fmla="*/ 0 w 4106"/>
              <a:gd name="T3" fmla="*/ 2695 h 2696"/>
              <a:gd name="T4" fmla="*/ 4105 w 4106"/>
              <a:gd name="T5" fmla="*/ 2695 h 2696"/>
              <a:gd name="T6" fmla="*/ 0 60000 65536"/>
              <a:gd name="T7" fmla="*/ 0 60000 65536"/>
              <a:gd name="T8" fmla="*/ 0 60000 65536"/>
              <a:gd name="T9" fmla="*/ 0 w 4106"/>
              <a:gd name="T10" fmla="*/ 0 h 2696"/>
              <a:gd name="T11" fmla="*/ 4106 w 4106"/>
              <a:gd name="T12" fmla="*/ 2696 h 2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06" h="2696">
                <a:moveTo>
                  <a:pt x="0" y="0"/>
                </a:moveTo>
                <a:lnTo>
                  <a:pt x="0" y="2695"/>
                </a:lnTo>
                <a:lnTo>
                  <a:pt x="4105" y="26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54307" name="Rectangle 34"/>
          <p:cNvSpPr>
            <a:spLocks noChangeArrowheads="1"/>
          </p:cNvSpPr>
          <p:nvPr/>
        </p:nvSpPr>
        <p:spPr bwMode="auto">
          <a:xfrm>
            <a:off x="6688138" y="5106988"/>
            <a:ext cx="1212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2000" b="1">
                <a:solidFill>
                  <a:srgbClr val="000000"/>
                </a:solidFill>
                <a:latin typeface="Tahoma" charset="0"/>
              </a:rPr>
              <a:t>Demanda</a:t>
            </a:r>
          </a:p>
        </p:txBody>
      </p:sp>
      <p:sp>
        <p:nvSpPr>
          <p:cNvPr id="54308" name="Rectangle 35"/>
          <p:cNvSpPr>
            <a:spLocks noChangeArrowheads="1"/>
          </p:cNvSpPr>
          <p:nvPr/>
        </p:nvSpPr>
        <p:spPr bwMode="auto">
          <a:xfrm>
            <a:off x="4648200" y="4038600"/>
            <a:ext cx="1831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1800" b="1">
                <a:solidFill>
                  <a:srgbClr val="000000"/>
                </a:solidFill>
                <a:latin typeface="Tahoma" charset="0"/>
              </a:rPr>
              <a:t>Equilibrio inicial</a:t>
            </a:r>
          </a:p>
        </p:txBody>
      </p:sp>
      <p:sp>
        <p:nvSpPr>
          <p:cNvPr id="54309" name="Rectangle 36"/>
          <p:cNvSpPr>
            <a:spLocks noChangeArrowheads="1"/>
          </p:cNvSpPr>
          <p:nvPr/>
        </p:nvSpPr>
        <p:spPr bwMode="auto">
          <a:xfrm>
            <a:off x="6172200" y="25146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/>
            <a:r>
              <a:rPr lang="en-US" sz="2000" b="1" i="1">
                <a:solidFill>
                  <a:srgbClr val="000000"/>
                </a:solidFill>
                <a:latin typeface="Tahoma" charset="0"/>
              </a:rPr>
              <a:t>S</a:t>
            </a:r>
            <a:r>
              <a:rPr lang="en-US" sz="2000" b="1" baseline="-25000">
                <a:solidFill>
                  <a:srgbClr val="000000"/>
                </a:solidFill>
                <a:latin typeface="Tahoma" charset="0"/>
              </a:rPr>
              <a:t>1</a:t>
            </a:r>
          </a:p>
        </p:txBody>
      </p:sp>
      <p:sp>
        <p:nvSpPr>
          <p:cNvPr id="54310" name="Rectangle 37"/>
          <p:cNvSpPr>
            <a:spLocks noChangeArrowheads="1"/>
          </p:cNvSpPr>
          <p:nvPr/>
        </p:nvSpPr>
        <p:spPr bwMode="auto">
          <a:xfrm>
            <a:off x="5238750" y="6029325"/>
            <a:ext cx="43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88" tIns="39688" rIns="77788" bIns="39688">
            <a:spAutoFit/>
          </a:bodyPr>
          <a:lstStyle/>
          <a:p>
            <a:pPr algn="l" defTabSz="661988"/>
            <a:r>
              <a:rPr lang="en-US" sz="1700" b="1">
                <a:solidFill>
                  <a:srgbClr val="000000"/>
                </a:solidFill>
                <a:latin typeface="Tahoma" charset="0"/>
              </a:rPr>
              <a:t>10</a:t>
            </a:r>
          </a:p>
        </p:txBody>
      </p:sp>
      <p:sp>
        <p:nvSpPr>
          <p:cNvPr id="54311" name="Line 38"/>
          <p:cNvSpPr>
            <a:spLocks noChangeShapeType="1"/>
          </p:cNvSpPr>
          <p:nvPr/>
        </p:nvSpPr>
        <p:spPr bwMode="auto">
          <a:xfrm>
            <a:off x="4419600" y="41910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H="1">
            <a:off x="2057400" y="4191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79688" name="Rectangle 40"/>
          <p:cNvSpPr>
            <a:spLocks noChangeArrowheads="1"/>
          </p:cNvSpPr>
          <p:nvPr/>
        </p:nvSpPr>
        <p:spPr bwMode="auto">
          <a:xfrm>
            <a:off x="5715000" y="1828800"/>
            <a:ext cx="2674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661988"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latin typeface="Tahoma" charset="0"/>
              </a:rPr>
              <a:t>1. Un terremoto reduce</a:t>
            </a:r>
            <a:br>
              <a:rPr lang="en-US" sz="1800" b="1">
                <a:solidFill>
                  <a:srgbClr val="000000"/>
                </a:solidFill>
                <a:latin typeface="Tahoma" charset="0"/>
              </a:rPr>
            </a:br>
            <a:r>
              <a:rPr lang="en-US" sz="1800" b="1">
                <a:solidFill>
                  <a:srgbClr val="000000"/>
                </a:solidFill>
                <a:latin typeface="Tahoma" charset="0"/>
              </a:rPr>
              <a:t>la oferta de helados...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354513" y="2133600"/>
            <a:ext cx="1319212" cy="976313"/>
            <a:chOff x="2743" y="1344"/>
            <a:chExt cx="831" cy="615"/>
          </a:xfrm>
        </p:grpSpPr>
        <p:sp>
          <p:nvSpPr>
            <p:cNvPr id="54329" name="Line 41"/>
            <p:cNvSpPr>
              <a:spLocks noChangeShapeType="1"/>
            </p:cNvSpPr>
            <p:nvPr/>
          </p:nvSpPr>
          <p:spPr bwMode="auto">
            <a:xfrm flipH="1">
              <a:off x="2743" y="1959"/>
              <a:ext cx="815" cy="0"/>
            </a:xfrm>
            <a:prstGeom prst="lin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4330" name="Line 43"/>
            <p:cNvSpPr>
              <a:spLocks noChangeShapeType="1"/>
            </p:cNvSpPr>
            <p:nvPr/>
          </p:nvSpPr>
          <p:spPr bwMode="auto">
            <a:xfrm flipV="1">
              <a:off x="3072" y="1344"/>
              <a:ext cx="502" cy="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179692" name="Rectangle 44"/>
          <p:cNvSpPr>
            <a:spLocks noChangeArrowheads="1"/>
          </p:cNvSpPr>
          <p:nvPr/>
        </p:nvSpPr>
        <p:spPr bwMode="auto">
          <a:xfrm>
            <a:off x="3686175" y="3429000"/>
            <a:ext cx="10271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661988">
              <a:lnSpc>
                <a:spcPct val="85000"/>
              </a:lnSpc>
            </a:pPr>
            <a:r>
              <a:rPr lang="en-US" sz="1700" b="1">
                <a:solidFill>
                  <a:srgbClr val="000000"/>
                </a:solidFill>
                <a:latin typeface="Tahoma" charset="0"/>
              </a:rPr>
              <a:t>Nuevo</a:t>
            </a:r>
          </a:p>
          <a:p>
            <a:pPr defTabSz="661988">
              <a:lnSpc>
                <a:spcPct val="85000"/>
              </a:lnSpc>
            </a:pPr>
            <a:r>
              <a:rPr lang="en-US" sz="1700" b="1">
                <a:solidFill>
                  <a:srgbClr val="000000"/>
                </a:solidFill>
                <a:latin typeface="Tahoma" charset="0"/>
              </a:rPr>
              <a:t>equilibrio</a:t>
            </a:r>
          </a:p>
        </p:txBody>
      </p:sp>
      <p:sp>
        <p:nvSpPr>
          <p:cNvPr id="1179693" name="Freeform 45"/>
          <p:cNvSpPr>
            <a:spLocks/>
          </p:cNvSpPr>
          <p:nvPr/>
        </p:nvSpPr>
        <p:spPr bwMode="auto">
          <a:xfrm>
            <a:off x="3333750" y="3695700"/>
            <a:ext cx="109538" cy="109538"/>
          </a:xfrm>
          <a:custGeom>
            <a:avLst/>
            <a:gdLst>
              <a:gd name="T0" fmla="*/ 41 w 69"/>
              <a:gd name="T1" fmla="*/ 68 h 69"/>
              <a:gd name="T2" fmla="*/ 54 w 69"/>
              <a:gd name="T3" fmla="*/ 68 h 69"/>
              <a:gd name="T4" fmla="*/ 68 w 69"/>
              <a:gd name="T5" fmla="*/ 56 h 69"/>
              <a:gd name="T6" fmla="*/ 68 w 69"/>
              <a:gd name="T7" fmla="*/ 34 h 69"/>
              <a:gd name="T8" fmla="*/ 68 w 69"/>
              <a:gd name="T9" fmla="*/ 23 h 69"/>
              <a:gd name="T10" fmla="*/ 54 w 69"/>
              <a:gd name="T11" fmla="*/ 11 h 69"/>
              <a:gd name="T12" fmla="*/ 41 w 69"/>
              <a:gd name="T13" fmla="*/ 0 h 69"/>
              <a:gd name="T14" fmla="*/ 14 w 69"/>
              <a:gd name="T15" fmla="*/ 11 h 69"/>
              <a:gd name="T16" fmla="*/ 0 w 69"/>
              <a:gd name="T17" fmla="*/ 23 h 69"/>
              <a:gd name="T18" fmla="*/ 0 w 69"/>
              <a:gd name="T19" fmla="*/ 34 h 69"/>
              <a:gd name="T20" fmla="*/ 0 w 69"/>
              <a:gd name="T21" fmla="*/ 56 h 69"/>
              <a:gd name="T22" fmla="*/ 14 w 69"/>
              <a:gd name="T23" fmla="*/ 68 h 69"/>
              <a:gd name="T24" fmla="*/ 41 w 69"/>
              <a:gd name="T25" fmla="*/ 68 h 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"/>
              <a:gd name="T40" fmla="*/ 0 h 69"/>
              <a:gd name="T41" fmla="*/ 69 w 69"/>
              <a:gd name="T42" fmla="*/ 69 h 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" h="69">
                <a:moveTo>
                  <a:pt x="41" y="68"/>
                </a:moveTo>
                <a:lnTo>
                  <a:pt x="54" y="68"/>
                </a:lnTo>
                <a:lnTo>
                  <a:pt x="68" y="56"/>
                </a:lnTo>
                <a:lnTo>
                  <a:pt x="68" y="34"/>
                </a:lnTo>
                <a:lnTo>
                  <a:pt x="68" y="23"/>
                </a:lnTo>
                <a:lnTo>
                  <a:pt x="54" y="11"/>
                </a:lnTo>
                <a:lnTo>
                  <a:pt x="41" y="0"/>
                </a:lnTo>
                <a:lnTo>
                  <a:pt x="14" y="11"/>
                </a:lnTo>
                <a:lnTo>
                  <a:pt x="0" y="23"/>
                </a:lnTo>
                <a:lnTo>
                  <a:pt x="0" y="34"/>
                </a:lnTo>
                <a:lnTo>
                  <a:pt x="0" y="56"/>
                </a:lnTo>
                <a:lnTo>
                  <a:pt x="14" y="68"/>
                </a:lnTo>
                <a:lnTo>
                  <a:pt x="41" y="6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sp>
        <p:nvSpPr>
          <p:cNvPr id="1179694" name="Freeform 46"/>
          <p:cNvSpPr>
            <a:spLocks/>
          </p:cNvSpPr>
          <p:nvPr/>
        </p:nvSpPr>
        <p:spPr bwMode="auto">
          <a:xfrm>
            <a:off x="1981200" y="3733800"/>
            <a:ext cx="1397000" cy="2330450"/>
          </a:xfrm>
          <a:custGeom>
            <a:avLst/>
            <a:gdLst>
              <a:gd name="T0" fmla="*/ 0 w 860"/>
              <a:gd name="T1" fmla="*/ 0 h 1458"/>
              <a:gd name="T2" fmla="*/ 859 w 860"/>
              <a:gd name="T3" fmla="*/ 0 h 1458"/>
              <a:gd name="T4" fmla="*/ 859 w 860"/>
              <a:gd name="T5" fmla="*/ 1457 h 1458"/>
              <a:gd name="T6" fmla="*/ 0 60000 65536"/>
              <a:gd name="T7" fmla="*/ 0 60000 65536"/>
              <a:gd name="T8" fmla="*/ 0 60000 65536"/>
              <a:gd name="T9" fmla="*/ 0 w 860"/>
              <a:gd name="T10" fmla="*/ 0 h 1458"/>
              <a:gd name="T11" fmla="*/ 860 w 860"/>
              <a:gd name="T12" fmla="*/ 1458 h 1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0" h="1458">
                <a:moveTo>
                  <a:pt x="0" y="0"/>
                </a:moveTo>
                <a:lnTo>
                  <a:pt x="859" y="0"/>
                </a:lnTo>
                <a:lnTo>
                  <a:pt x="859" y="1457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MX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304800" y="4038600"/>
            <a:ext cx="1844675" cy="1157288"/>
            <a:chOff x="192" y="2544"/>
            <a:chExt cx="1162" cy="729"/>
          </a:xfrm>
        </p:grpSpPr>
        <p:sp>
          <p:nvSpPr>
            <p:cNvPr id="54327" name="Rectangle 48"/>
            <p:cNvSpPr>
              <a:spLocks noChangeArrowheads="1"/>
            </p:cNvSpPr>
            <p:nvPr/>
          </p:nvSpPr>
          <p:spPr bwMode="auto">
            <a:xfrm>
              <a:off x="192" y="2832"/>
              <a:ext cx="1162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661988">
                <a:lnSpc>
                  <a:spcPct val="85000"/>
                </a:lnSpc>
              </a:pP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2. ...provocando</a:t>
              </a:r>
              <a:br>
                <a:rPr lang="en-US" sz="1800" b="1">
                  <a:solidFill>
                    <a:srgbClr val="000000"/>
                  </a:solidFill>
                  <a:latin typeface="Tahoma" charset="0"/>
                </a:rPr>
              </a:b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una elevación</a:t>
              </a:r>
              <a:br>
                <a:rPr lang="en-US" sz="1800" b="1">
                  <a:solidFill>
                    <a:srgbClr val="000000"/>
                  </a:solidFill>
                  <a:latin typeface="Tahoma" charset="0"/>
                </a:rPr>
              </a:br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del precio...</a:t>
              </a:r>
            </a:p>
          </p:txBody>
        </p:sp>
        <p:sp>
          <p:nvSpPr>
            <p:cNvPr id="54328" name="Line 49"/>
            <p:cNvSpPr>
              <a:spLocks noChangeShapeType="1"/>
            </p:cNvSpPr>
            <p:nvPr/>
          </p:nvSpPr>
          <p:spPr bwMode="auto">
            <a:xfrm flipV="1">
              <a:off x="528" y="2544"/>
              <a:ext cx="407" cy="2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371600" y="3581400"/>
            <a:ext cx="655638" cy="525463"/>
            <a:chOff x="864" y="2256"/>
            <a:chExt cx="413" cy="331"/>
          </a:xfrm>
        </p:grpSpPr>
        <p:sp>
          <p:nvSpPr>
            <p:cNvPr id="54325" name="Rectangle 47"/>
            <p:cNvSpPr>
              <a:spLocks noChangeArrowheads="1"/>
            </p:cNvSpPr>
            <p:nvPr/>
          </p:nvSpPr>
          <p:spPr bwMode="auto">
            <a:xfrm>
              <a:off x="864" y="2256"/>
              <a:ext cx="4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661988"/>
              <a:r>
                <a:rPr lang="en-US" sz="1800" b="1">
                  <a:solidFill>
                    <a:srgbClr val="000000"/>
                  </a:solidFill>
                  <a:latin typeface="Tahoma" charset="0"/>
                </a:rPr>
                <a:t>$2.50</a:t>
              </a:r>
            </a:p>
          </p:txBody>
        </p:sp>
        <p:sp>
          <p:nvSpPr>
            <p:cNvPr id="54326" name="Line 50"/>
            <p:cNvSpPr>
              <a:spLocks noChangeShapeType="1"/>
            </p:cNvSpPr>
            <p:nvPr/>
          </p:nvSpPr>
          <p:spPr bwMode="auto">
            <a:xfrm flipV="1">
              <a:off x="1092" y="2405"/>
              <a:ext cx="0" cy="1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3487738" y="6172200"/>
            <a:ext cx="2789237" cy="571500"/>
            <a:chOff x="2197" y="3888"/>
            <a:chExt cx="1757" cy="360"/>
          </a:xfrm>
        </p:grpSpPr>
        <p:grpSp>
          <p:nvGrpSpPr>
            <p:cNvPr id="54321" name="Group 61"/>
            <p:cNvGrpSpPr>
              <a:grpSpLocks/>
            </p:cNvGrpSpPr>
            <p:nvPr/>
          </p:nvGrpSpPr>
          <p:grpSpPr bwMode="auto">
            <a:xfrm>
              <a:off x="2544" y="3936"/>
              <a:ext cx="1410" cy="312"/>
              <a:chOff x="2544" y="3936"/>
              <a:chExt cx="1410" cy="312"/>
            </a:xfrm>
          </p:grpSpPr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2945" y="3970"/>
                <a:ext cx="1009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defTabSz="661988">
                  <a:lnSpc>
                    <a:spcPct val="85000"/>
                  </a:lnSpc>
                </a:pPr>
                <a:r>
                  <a:rPr lang="en-US" sz="1700" b="1">
                    <a:solidFill>
                      <a:srgbClr val="000000"/>
                    </a:solidFill>
                    <a:latin typeface="Tahoma" charset="0"/>
                  </a:rPr>
                  <a:t>3. ...y menores</a:t>
                </a:r>
                <a:br>
                  <a:rPr lang="en-US" sz="1700" b="1">
                    <a:solidFill>
                      <a:srgbClr val="000000"/>
                    </a:solidFill>
                    <a:latin typeface="Tahoma" charset="0"/>
                  </a:rPr>
                </a:br>
                <a:r>
                  <a:rPr lang="en-US" sz="1700" b="1">
                    <a:solidFill>
                      <a:srgbClr val="000000"/>
                    </a:solidFill>
                    <a:latin typeface="Tahoma" charset="0"/>
                  </a:rPr>
                  <a:t>ventas.</a:t>
                </a:r>
              </a:p>
            </p:txBody>
          </p:sp>
          <p:sp>
            <p:nvSpPr>
              <p:cNvPr id="54324" name="Line 52"/>
              <p:cNvSpPr>
                <a:spLocks noChangeShapeType="1"/>
              </p:cNvSpPr>
              <p:nvPr/>
            </p:nvSpPr>
            <p:spPr bwMode="auto">
              <a:xfrm>
                <a:off x="2544" y="3936"/>
                <a:ext cx="365" cy="2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54322" name="Line 53"/>
            <p:cNvSpPr>
              <a:spLocks noChangeShapeType="1"/>
            </p:cNvSpPr>
            <p:nvPr/>
          </p:nvSpPr>
          <p:spPr bwMode="auto">
            <a:xfrm>
              <a:off x="2197" y="3888"/>
              <a:ext cx="54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7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88" grpId="0" autoUpdateAnimBg="0"/>
      <p:bldP spid="1179692" grpId="0" autoUpdateAnimBg="0"/>
      <p:bldP spid="1179693" grpId="0" animBg="1"/>
      <p:bldP spid="117969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/>
              <a:t>Resumen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Los economistas emplean el modelo de oferta y demanda para analizar los mercados competitivos.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La curva de demanda muestra cómo la cantidad de un bien depende de su precio.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8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000" dirty="0" smtClean="0"/>
              <a:t>Tipos</a:t>
            </a:r>
            <a:r>
              <a:rPr lang="en-US" sz="4000" dirty="0" smtClean="0"/>
              <a:t> de </a:t>
            </a:r>
            <a:r>
              <a:rPr lang="es-MX" sz="4000" dirty="0" smtClean="0"/>
              <a:t>mercado</a:t>
            </a:r>
            <a:endParaRPr lang="es-MX" dirty="0" smtClean="0"/>
          </a:p>
        </p:txBody>
      </p:sp>
      <p:sp>
        <p:nvSpPr>
          <p:cNvPr id="108852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514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bg2"/>
              </a:buClr>
              <a:buFont typeface="Monotype Sorts" pitchFamily="2" charset="2"/>
              <a:buChar char="u"/>
            </a:pPr>
            <a:r>
              <a:rPr lang="es-MX" sz="2800" smtClean="0">
                <a:solidFill>
                  <a:srgbClr val="474A81"/>
                </a:solidFill>
              </a:rPr>
              <a:t>Los productos son los mismos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Monotype Sorts" pitchFamily="2" charset="2"/>
              <a:buChar char="u"/>
            </a:pPr>
            <a:r>
              <a:rPr lang="es-MX" sz="2800" smtClean="0">
                <a:solidFill>
                  <a:srgbClr val="474A81"/>
                </a:solidFill>
              </a:rPr>
              <a:t>Numerosos compradores y vendedores, de tal manera que nadie puede influenciar sobre el precio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Monotype Sorts" pitchFamily="2" charset="2"/>
              <a:buChar char="u"/>
            </a:pPr>
            <a:r>
              <a:rPr lang="es-MX" sz="2800" smtClean="0">
                <a:solidFill>
                  <a:srgbClr val="474A81"/>
                </a:solidFill>
              </a:rPr>
              <a:t>Compradores y vendedores son tomadores de precios</a:t>
            </a:r>
            <a:endParaRPr lang="es-MX" sz="2800" smtClean="0"/>
          </a:p>
        </p:txBody>
      </p:sp>
      <p:sp>
        <p:nvSpPr>
          <p:cNvPr id="1088530" name="Text Box 18"/>
          <p:cNvSpPr txBox="1">
            <a:spLocks noChangeArrowheads="1"/>
          </p:cNvSpPr>
          <p:nvPr/>
        </p:nvSpPr>
        <p:spPr bwMode="auto">
          <a:xfrm>
            <a:off x="0" y="2286000"/>
            <a:ext cx="9144000" cy="671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800" b="1" u="sng" smtClean="0">
                <a:solidFill>
                  <a:srgbClr val="B0001D"/>
                </a:solidFill>
              </a:rPr>
              <a:t>Competencia Perfecta</a:t>
            </a:r>
            <a:endParaRPr lang="es-MX" sz="3800" b="1" u="sng">
              <a:solidFill>
                <a:srgbClr val="B0001D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8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29" grpId="0" build="p" autoUpdateAnimBg="0"/>
      <p:bldP spid="108853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95800"/>
          </a:xfrm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De acuerdo con la ley de la demanda, cuando el precio sube, la cantidad demandada baja.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Además del precio, otros determinantes de la demanda son el ingreso, los gustos, las expectativas, y los precios de complementos y sustitutos.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8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477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La curva de oferta muestra cómo la cantidad ofertada depende del precio del bien.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De acuerdo con la ley de la oferta, cuando el precio sube, la cantidad ofertada sube.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8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1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pPr>
              <a:buClr>
                <a:schemeClr val="bg2"/>
              </a:buClr>
              <a:buSzPct val="80000"/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Además del precio, otros determinantes de la oferta son, el precio de los factores, la tecnología y las expectativas.</a:t>
            </a:r>
          </a:p>
          <a:p>
            <a:pPr>
              <a:buClr>
                <a:schemeClr val="bg2"/>
              </a:buClr>
              <a:buSzPct val="80000"/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El equilibrio del mercado se determina mediante la intersección de las curvas de oferta y demanda.</a:t>
            </a:r>
            <a:endParaRPr lang="en-US" sz="3600" i="1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8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86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La oferta y la demanda, juntos, determinan los precios de los bienes y servicios.</a:t>
            </a:r>
          </a:p>
          <a:p>
            <a:pPr>
              <a:buClr>
                <a:srgbClr val="F09A0E"/>
              </a:buClr>
              <a:buFont typeface="Monotype Sorts" pitchFamily="2" charset="2"/>
              <a:buChar char="u"/>
            </a:pPr>
            <a:r>
              <a:rPr lang="en-US" sz="3600" smtClean="0">
                <a:solidFill>
                  <a:srgbClr val="474A81"/>
                </a:solidFill>
              </a:rPr>
              <a:t>En las economías de mercado, los precios son una guía para la distribución de los recursos.</a:t>
            </a:r>
            <a:endParaRPr lang="en-US" smtClean="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9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915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pPr algn="ctr" eaLnBrk="1" hangingPunct="1"/>
            <a:r>
              <a:rPr lang="es-MX" b="1" dirty="0" smtClean="0"/>
              <a:t>GRACIAS POR SU ATENCIÓN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581400"/>
            <a:ext cx="6016625" cy="1905000"/>
          </a:xfrm>
        </p:spPr>
        <p:txBody>
          <a:bodyPr/>
          <a:lstStyle/>
          <a:p>
            <a:pPr eaLnBrk="1" hangingPunct="1"/>
            <a:r>
              <a:rPr lang="es-MX" dirty="0" smtClean="0"/>
              <a:t>Web: www.cesaroctavio.org</a:t>
            </a:r>
          </a:p>
          <a:p>
            <a:pPr eaLnBrk="1" hangingPunct="1"/>
            <a:r>
              <a:rPr lang="es-MX" dirty="0" smtClean="0"/>
              <a:t>Mail: c_contreras@live.com.mx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24800" cy="3886200"/>
          </a:xfrm>
          <a:noFill/>
        </p:spPr>
        <p:txBody>
          <a:bodyPr/>
          <a:lstStyle/>
          <a:p>
            <a:pPr>
              <a:lnSpc>
                <a:spcPct val="9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dirty="0" smtClean="0">
                <a:solidFill>
                  <a:srgbClr val="B0001D"/>
                </a:solidFill>
              </a:rPr>
              <a:t>Monopolio</a:t>
            </a:r>
            <a:endParaRPr lang="es-MX" dirty="0" smtClean="0"/>
          </a:p>
          <a:p>
            <a:pPr lvl="1">
              <a:lnSpc>
                <a:spcPct val="90000"/>
              </a:lnSpc>
              <a:buClr>
                <a:schemeClr val="bg2"/>
              </a:buClr>
              <a:buSzPct val="65000"/>
              <a:buFont typeface="Monotype Sorts" pitchFamily="2" charset="2"/>
              <a:buChar char="u"/>
            </a:pPr>
            <a:r>
              <a:rPr lang="es-MX" sz="3200" i="1" dirty="0" smtClean="0">
                <a:solidFill>
                  <a:srgbClr val="474A81"/>
                </a:solidFill>
              </a:rPr>
              <a:t>Un vendedor y control de precios por parte del vendedor</a:t>
            </a:r>
          </a:p>
          <a:p>
            <a:pPr>
              <a:lnSpc>
                <a:spcPct val="90000"/>
              </a:lnSpc>
              <a:buClr>
                <a:srgbClr val="F09A0E"/>
              </a:buClr>
              <a:buFont typeface="Monotype Sorts" pitchFamily="2" charset="2"/>
              <a:buChar char="u"/>
            </a:pPr>
            <a:r>
              <a:rPr lang="es-MX" sz="3600" dirty="0" smtClean="0">
                <a:solidFill>
                  <a:srgbClr val="B0001D"/>
                </a:solidFill>
              </a:rPr>
              <a:t>Oligopolio</a:t>
            </a:r>
            <a:endParaRPr lang="es-MX" dirty="0" smtClean="0"/>
          </a:p>
          <a:p>
            <a:pPr lvl="1">
              <a:lnSpc>
                <a:spcPct val="90000"/>
              </a:lnSpc>
              <a:buClr>
                <a:schemeClr val="bg2"/>
              </a:buClr>
              <a:buSzPct val="65000"/>
              <a:buFont typeface="Monotype Sorts" pitchFamily="2" charset="2"/>
              <a:buChar char="u"/>
            </a:pPr>
            <a:r>
              <a:rPr lang="es-MX" sz="3200" i="1" dirty="0" smtClean="0">
                <a:solidFill>
                  <a:srgbClr val="474A81"/>
                </a:solidFill>
              </a:rPr>
              <a:t>Pocos vendedores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SzPct val="65000"/>
              <a:buFont typeface="Monotype Sorts" pitchFamily="2" charset="2"/>
              <a:buChar char="u"/>
            </a:pPr>
            <a:r>
              <a:rPr lang="es-MX" sz="3200" i="1" dirty="0" smtClean="0">
                <a:solidFill>
                  <a:srgbClr val="474A81"/>
                </a:solidFill>
              </a:rPr>
              <a:t>No siempre se presenta una competencia agresiva</a:t>
            </a:r>
            <a:endParaRPr lang="es-MX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0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0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0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0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0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0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0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0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0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0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5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685800" y="23622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F09A0E"/>
              </a:buClr>
              <a:buSzPct val="75000"/>
              <a:buFont typeface="Monotype Sorts" pitchFamily="2" charset="2"/>
              <a:buChar char="u"/>
              <a:tabLst>
                <a:tab pos="333375" algn="l"/>
                <a:tab pos="857250" algn="l"/>
              </a:tabLst>
            </a:pPr>
            <a:r>
              <a:rPr lang="es-MX" sz="3600" b="1" dirty="0" smtClean="0">
                <a:solidFill>
                  <a:srgbClr val="B0001D"/>
                </a:solidFill>
              </a:rPr>
              <a:t>Competencia Monopolística</a:t>
            </a:r>
            <a:endParaRPr lang="es-MX" b="1" dirty="0" smtClean="0"/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65000"/>
              <a:buFont typeface="Monotype Sorts" pitchFamily="2" charset="2"/>
              <a:buChar char="u"/>
              <a:tabLst>
                <a:tab pos="333375" algn="l"/>
                <a:tab pos="857250" algn="l"/>
              </a:tabLst>
            </a:pPr>
            <a:r>
              <a:rPr lang="es-MX" b="1" i="1" dirty="0" smtClean="0">
                <a:solidFill>
                  <a:srgbClr val="474A81"/>
                </a:solidFill>
              </a:rPr>
              <a:t>Muchos vendedores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65000"/>
              <a:buFont typeface="Monotype Sorts" pitchFamily="2" charset="2"/>
              <a:buChar char="u"/>
              <a:tabLst>
                <a:tab pos="333375" algn="l"/>
                <a:tab pos="857250" algn="l"/>
              </a:tabLst>
            </a:pPr>
            <a:r>
              <a:rPr lang="es-MX" b="1" i="1" dirty="0" smtClean="0">
                <a:solidFill>
                  <a:srgbClr val="474A81"/>
                </a:solidFill>
              </a:rPr>
              <a:t>Productos ligeramente diferenciados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65000"/>
              <a:buFont typeface="Monotype Sorts" pitchFamily="2" charset="2"/>
              <a:buChar char="u"/>
              <a:tabLst>
                <a:tab pos="333375" algn="l"/>
                <a:tab pos="857250" algn="l"/>
              </a:tabLst>
            </a:pPr>
            <a:r>
              <a:rPr lang="es-MX" b="1" i="1" dirty="0" smtClean="0">
                <a:solidFill>
                  <a:srgbClr val="474A81"/>
                </a:solidFill>
              </a:rPr>
              <a:t>Cada uno puede fijar el precio sobre su propio producto</a:t>
            </a:r>
            <a:endParaRPr lang="es-MX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2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2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2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92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algn="ctr">
              <a:defRPr/>
            </a:pPr>
            <a:r>
              <a:rPr lang="es-MX" smtClean="0"/>
              <a:t>Demanda</a:t>
            </a:r>
            <a:endParaRPr lang="es-MX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94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6576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MX" sz="3600" smtClean="0">
                <a:solidFill>
                  <a:srgbClr val="8901F3"/>
                </a:solidFill>
              </a:rPr>
              <a:t/>
            </a:r>
            <a:br>
              <a:rPr lang="es-MX" sz="3600" smtClean="0">
                <a:solidFill>
                  <a:srgbClr val="8901F3"/>
                </a:solidFill>
              </a:rPr>
            </a:br>
            <a:r>
              <a:rPr lang="es-MX" sz="3600" smtClean="0">
                <a:solidFill>
                  <a:srgbClr val="8901F3"/>
                </a:solidFill>
              </a:rPr>
              <a:t>es la cantidad de un bien que los compradores </a:t>
            </a:r>
            <a:r>
              <a:rPr lang="es-MX" sz="3600" smtClean="0">
                <a:solidFill>
                  <a:srgbClr val="474A81"/>
                </a:solidFill>
              </a:rPr>
              <a:t/>
            </a:r>
            <a:br>
              <a:rPr lang="es-MX" sz="3600" smtClean="0">
                <a:solidFill>
                  <a:srgbClr val="474A81"/>
                </a:solidFill>
              </a:rPr>
            </a:br>
            <a:r>
              <a:rPr lang="es-MX" sz="3600" u="sng" smtClean="0">
                <a:solidFill>
                  <a:srgbClr val="474A81"/>
                </a:solidFill>
              </a:rPr>
              <a:t>están dispuestos y son capaces</a:t>
            </a:r>
            <a:r>
              <a:rPr lang="es-MX" sz="3600" smtClean="0">
                <a:solidFill>
                  <a:srgbClr val="474A81"/>
                </a:solidFill>
              </a:rPr>
              <a:t> </a:t>
            </a:r>
            <a:br>
              <a:rPr lang="es-MX" sz="3600" smtClean="0">
                <a:solidFill>
                  <a:srgbClr val="474A81"/>
                </a:solidFill>
              </a:rPr>
            </a:br>
            <a:r>
              <a:rPr lang="es-MX" sz="3600" smtClean="0">
                <a:solidFill>
                  <a:srgbClr val="474A81"/>
                </a:solidFill>
              </a:rPr>
              <a:t>de comprar para cada nivel de precio.</a:t>
            </a:r>
            <a:endParaRPr lang="es-MX" sz="3600" smtClean="0">
              <a:solidFill>
                <a:srgbClr val="F09A0E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4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s-MX" sz="4000" smtClean="0"/>
              <a:t>Ley de la demanda</a:t>
            </a:r>
            <a:endParaRPr lang="es-MX" sz="4000" smtClean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8435" name="Rectangle 1029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2286000"/>
            <a:ext cx="5943600" cy="31242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MX" sz="3600" smtClean="0">
                <a:solidFill>
                  <a:srgbClr val="474A81"/>
                </a:solidFill>
              </a:rPr>
              <a:t>La </a:t>
            </a:r>
            <a:r>
              <a:rPr lang="es-MX" sz="3600" u="sng" smtClean="0">
                <a:solidFill>
                  <a:srgbClr val="B0001D"/>
                </a:solidFill>
              </a:rPr>
              <a:t>ley de la demanda</a:t>
            </a:r>
            <a:r>
              <a:rPr lang="es-MX" sz="3600" smtClean="0">
                <a:solidFill>
                  <a:srgbClr val="474A81"/>
                </a:solidFill>
              </a:rPr>
              <a:t> sostiene que existe una relación inversa entre el precio y la cantidad demandada.</a:t>
            </a:r>
            <a:endParaRPr lang="es-MX" sz="36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39</TotalTime>
  <Pages>64</Pages>
  <Words>1781</Words>
  <Application>Microsoft Office PowerPoint</Application>
  <PresentationFormat>Presentación en pantalla (4:3)</PresentationFormat>
  <Paragraphs>460</Paragraphs>
  <Slides>54</Slides>
  <Notes>54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58" baseType="lpstr">
      <vt:lpstr>!mankiw</vt:lpstr>
      <vt:lpstr>Clip</vt:lpstr>
      <vt:lpstr>Documento</vt:lpstr>
      <vt:lpstr>Document</vt:lpstr>
      <vt:lpstr>La oferta y la demanda</vt:lpstr>
      <vt:lpstr>Diapositiva 2</vt:lpstr>
      <vt:lpstr>Mercados</vt:lpstr>
      <vt:lpstr>Diapositiva 4</vt:lpstr>
      <vt:lpstr>Tipos de mercado</vt:lpstr>
      <vt:lpstr>Diapositiva 6</vt:lpstr>
      <vt:lpstr>Diapositiva 7</vt:lpstr>
      <vt:lpstr>Demanda</vt:lpstr>
      <vt:lpstr>Ley de la demanda</vt:lpstr>
      <vt:lpstr>La tabla de demanda</vt:lpstr>
      <vt:lpstr>Tabla de demanda</vt:lpstr>
      <vt:lpstr>Curva de deamnda</vt:lpstr>
      <vt:lpstr>Curva de demanda</vt:lpstr>
      <vt:lpstr>Determinantes de la demanda</vt:lpstr>
      <vt:lpstr>Demanda del Mercado</vt:lpstr>
      <vt:lpstr>Cambio en la cantidad demandada versus cambio en la demanda</vt:lpstr>
      <vt:lpstr>Diapositiva 17</vt:lpstr>
      <vt:lpstr>Diapositiva 18</vt:lpstr>
      <vt:lpstr>Diapositiva 19</vt:lpstr>
      <vt:lpstr>Ingreso del Consumidor</vt:lpstr>
      <vt:lpstr>Bien Normal</vt:lpstr>
      <vt:lpstr>Bien Inferior</vt:lpstr>
      <vt:lpstr>Precio de los Bienes Relacionados Sustitutos &amp; Complementos</vt:lpstr>
      <vt:lpstr>Diapositiva 24</vt:lpstr>
      <vt:lpstr>Oferta</vt:lpstr>
      <vt:lpstr>Ley de la Oferta</vt:lpstr>
      <vt:lpstr>Determinantes de la Oferta</vt:lpstr>
      <vt:lpstr>Tabla de Oferta</vt:lpstr>
      <vt:lpstr>Tabla de Oferta</vt:lpstr>
      <vt:lpstr>Curva de Oferta</vt:lpstr>
      <vt:lpstr>Diapositiva 31</vt:lpstr>
      <vt:lpstr>Oferta del Mercado</vt:lpstr>
      <vt:lpstr>Cambios en la cantidad ofertada vs. cambios en la oferta</vt:lpstr>
      <vt:lpstr>Diapositiva 34</vt:lpstr>
      <vt:lpstr>Diapositiva 35</vt:lpstr>
      <vt:lpstr>Diapositiva 36</vt:lpstr>
      <vt:lpstr>Cambios en la cantidad ofertada vs. cambios en la oferta</vt:lpstr>
      <vt:lpstr>La Oferta y la Demanda juntos</vt:lpstr>
      <vt:lpstr>Diapositiva 39</vt:lpstr>
      <vt:lpstr>Diapositiva 40</vt:lpstr>
      <vt:lpstr>Exceso de Oferta</vt:lpstr>
      <vt:lpstr>Excedentes</vt:lpstr>
      <vt:lpstr>Exceso de Demanda</vt:lpstr>
      <vt:lpstr>Escasez</vt:lpstr>
      <vt:lpstr>Tres pasos para analizar los cambios en el equilibrio</vt:lpstr>
      <vt:lpstr>¿Cómo afecta del equilibrio un incremento en la demanda?</vt:lpstr>
      <vt:lpstr>Desplazamientos en las curvas vs. movimientos a lo largo de las curvas. </vt:lpstr>
      <vt:lpstr>¿Cómo afecta al equilibrio una disminución en la oferta?</vt:lpstr>
      <vt:lpstr>Resumen</vt:lpstr>
      <vt:lpstr>Diapositiva 50</vt:lpstr>
      <vt:lpstr>Diapositiva 51</vt:lpstr>
      <vt:lpstr>Diapositiva 52</vt:lpstr>
      <vt:lpstr>Diapositiva 53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oferta y la demanda</dc:title>
  <dc:creator>Cesar Octavio</dc:creator>
  <cp:lastModifiedBy>Usuario</cp:lastModifiedBy>
  <cp:revision>156</cp:revision>
  <cp:lastPrinted>2000-03-23T20:57:05Z</cp:lastPrinted>
  <dcterms:created xsi:type="dcterms:W3CDTF">1998-06-22T00:04:04Z</dcterms:created>
  <dcterms:modified xsi:type="dcterms:W3CDTF">2012-01-22T21:23:00Z</dcterms:modified>
</cp:coreProperties>
</file>